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14" r:id="rId4"/>
    <p:sldId id="475" r:id="rId5"/>
    <p:sldId id="316" r:id="rId6"/>
    <p:sldId id="276" r:id="rId7"/>
    <p:sldId id="476" r:id="rId8"/>
    <p:sldId id="344" r:id="rId9"/>
    <p:sldId id="274" r:id="rId10"/>
    <p:sldId id="275" r:id="rId11"/>
    <p:sldId id="315" r:id="rId12"/>
    <p:sldId id="327" r:id="rId13"/>
    <p:sldId id="354" r:id="rId14"/>
    <p:sldId id="323" r:id="rId15"/>
    <p:sldId id="302" r:id="rId16"/>
    <p:sldId id="481" r:id="rId17"/>
    <p:sldId id="319" r:id="rId18"/>
    <p:sldId id="482" r:id="rId19"/>
    <p:sldId id="340" r:id="rId20"/>
    <p:sldId id="339" r:id="rId21"/>
    <p:sldId id="341" r:id="rId22"/>
    <p:sldId id="484" r:id="rId23"/>
    <p:sldId id="483" r:id="rId24"/>
    <p:sldId id="485" r:id="rId25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lings Ruben" initials="SR" lastIdx="1" clrIdx="0">
    <p:extLst>
      <p:ext uri="{19B8F6BF-5375-455C-9EA6-DF929625EA0E}">
        <p15:presenceInfo xmlns:p15="http://schemas.microsoft.com/office/powerpoint/2012/main" userId="S-1-5-21-2021602963-1606898301-50533070-32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46" d="100"/>
          <a:sy n="146" d="100"/>
        </p:scale>
        <p:origin x="492" y="108"/>
      </p:cViewPr>
      <p:guideLst>
        <p:guide orient="horz" pos="1620"/>
        <p:guide orient="horz" pos="373"/>
        <p:guide pos="5488"/>
        <p:guide pos="2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961D-6250-4C0C-82E5-D999FDD3387E}" type="datetimeFigureOut">
              <a:rPr lang="LID4096" smtClean="0"/>
              <a:t>04/04/2019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FA9BA-427C-4EC2-B2F3-7FADBAC8AC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55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/>
              <a:t>. 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E61C-D607-4D87-A72D-436C72FF69F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79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/>
              <a:t>. 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E61C-D607-4D87-A72D-436C72FF69F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493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Screening</a:t>
            </a:r>
            <a:r>
              <a:rPr lang="nl-BE" baseline="0" dirty="0"/>
              <a:t> of </a:t>
            </a:r>
            <a:r>
              <a:rPr lang="nl-BE" baseline="0" dirty="0" err="1"/>
              <a:t>incoming</a:t>
            </a:r>
            <a:r>
              <a:rPr lang="nl-BE" baseline="0" dirty="0"/>
              <a:t> </a:t>
            </a:r>
            <a:r>
              <a:rPr lang="nl-BE" baseline="0" dirty="0" err="1"/>
              <a:t>raw</a:t>
            </a:r>
            <a:r>
              <a:rPr lang="nl-BE" baseline="0" dirty="0"/>
              <a:t> </a:t>
            </a:r>
            <a:r>
              <a:rPr lang="nl-BE" baseline="0" dirty="0" err="1"/>
              <a:t>materials</a:t>
            </a:r>
            <a:endParaRPr lang="nl-BE" baseline="0" dirty="0"/>
          </a:p>
          <a:p>
            <a:r>
              <a:rPr lang="nl-BE" baseline="0" dirty="0"/>
              <a:t>Binder design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optimisation</a:t>
            </a:r>
            <a:endParaRPr lang="nl-BE" baseline="0" dirty="0"/>
          </a:p>
          <a:p>
            <a:r>
              <a:rPr lang="nl-BE" baseline="0" dirty="0" err="1"/>
              <a:t>Quality</a:t>
            </a:r>
            <a:r>
              <a:rPr lang="nl-BE" baseline="0" dirty="0"/>
              <a:t>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DEB20-89B7-427A-B502-082B840D0FE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82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F872-126E-4261-99AD-15CC44F83ED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10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DEB20-89B7-427A-B502-082B840D0F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8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31990"/>
            <a:ext cx="1475656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82">
            <a:extLst>
              <a:ext uri="{FF2B5EF4-FFF2-40B4-BE49-F238E27FC236}">
                <a16:creationId xmlns:a16="http://schemas.microsoft.com/office/drawing/2014/main" id="{0CE1B84A-9A11-4FAD-966F-D4656CB8B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34A3D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640247"/>
            <a:ext cx="4140530" cy="404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345722"/>
            <a:ext cx="8229596" cy="331611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35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8167"/>
            <a:ext cx="8229600" cy="3026834"/>
          </a:xfrm>
        </p:spPr>
        <p:txBody>
          <a:bodyPr>
            <a:normAutofit/>
          </a:bodyPr>
          <a:lstStyle>
            <a:lvl1pPr>
              <a:defRPr sz="1050">
                <a:solidFill>
                  <a:srgbClr val="4C4C4C"/>
                </a:solidFill>
              </a:defRPr>
            </a:lvl1pPr>
            <a:lvl2pPr>
              <a:defRPr sz="1050">
                <a:solidFill>
                  <a:srgbClr val="4C4C4C"/>
                </a:solidFill>
              </a:defRPr>
            </a:lvl2pPr>
            <a:lvl3pPr>
              <a:defRPr sz="1050">
                <a:solidFill>
                  <a:srgbClr val="4C4C4C"/>
                </a:solidFill>
              </a:defRPr>
            </a:lvl3pPr>
            <a:lvl4pPr>
              <a:defRPr sz="1050">
                <a:solidFill>
                  <a:srgbClr val="4C4C4C"/>
                </a:solidFill>
              </a:defRPr>
            </a:lvl4pPr>
            <a:lvl5pPr>
              <a:defRPr sz="105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783343"/>
            <a:ext cx="8229600" cy="536046"/>
          </a:xfrm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4591325"/>
            <a:ext cx="1989138" cy="273844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4591325"/>
            <a:ext cx="630238" cy="27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4496076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4616221"/>
            <a:ext cx="1092200" cy="2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4EE31181-A342-4CC0-B19F-F42A71CAE207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E15DBEDD-B665-4EB1-A4A9-7B63974E7CBE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5917BB6-AC71-4C92-A97C-F290CFDB474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F61F5935-DD69-434B-A4F3-BEBE816A2F6B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B56BE5A0-7120-4EB8-B426-E040380AFBD0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6B793D6A-D5B3-4559-8AA5-590F4156C456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803998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7504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2" r:id="rId4"/>
    <p:sldLayoutId id="2147483651" r:id="rId5"/>
    <p:sldLayoutId id="2147483652" r:id="rId6"/>
    <p:sldLayoutId id="2147483654" r:id="rId7"/>
    <p:sldLayoutId id="2147483655" r:id="rId8"/>
    <p:sldLayoutId id="2147483673" r:id="rId9"/>
    <p:sldLayoutId id="2147483681" r:id="rId10"/>
    <p:sldLayoutId id="2147483675" r:id="rId11"/>
    <p:sldLayoutId id="2147483678" r:id="rId12"/>
    <p:sldLayoutId id="2147483679" r:id="rId13"/>
    <p:sldLayoutId id="2147483683" r:id="rId14"/>
    <p:sldLayoutId id="2147483685" r:id="rId15"/>
    <p:sldLayoutId id="2147483687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  <p:sldLayoutId id="2147483701" r:id="rId2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7.jpeg"/><Relationship Id="rId4" Type="http://schemas.openxmlformats.org/officeDocument/2006/relationships/image" Target="../media/image16.tiff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71" y="3102037"/>
            <a:ext cx="4500248" cy="917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cap="none" dirty="0"/>
              <a:t>Reactivity of non-ferrous metallurgical slags and sludges measured by the RILEM R3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Ruben Snellings, Hadi Kamyab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B0D86D3D-470A-4BB5-AB8D-231F6044D57A}"/>
              </a:ext>
            </a:extLst>
          </p:cNvPr>
          <p:cNvGrpSpPr>
            <a:grpSpLocks/>
          </p:cNvGrpSpPr>
          <p:nvPr/>
        </p:nvGrpSpPr>
        <p:grpSpPr bwMode="auto">
          <a:xfrm>
            <a:off x="1629077" y="4389659"/>
            <a:ext cx="4000500" cy="701675"/>
            <a:chOff x="0" y="0"/>
            <a:chExt cx="46805" cy="8227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269DC4D1-B617-46A0-8D04-6624D747396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908" y="0"/>
              <a:ext cx="35897" cy="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EUROPEAN UNION</a:t>
              </a:r>
              <a:endParaRPr kumimoji="0" lang="en-US" alt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This project has received funding from the European Union’s Horizon 2020 research and innovation </a:t>
              </a:r>
              <a:r>
                <a:rPr kumimoji="0" lang="en-US" altLang="fi-FI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programme</a:t>
              </a: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 under grant agreement No 690088.</a:t>
              </a:r>
              <a:endParaRPr kumimoji="0" lang="en-US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CD7B667-CC8F-4058-91EA-A41EDEC42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"/>
              <a:ext cx="10717" cy="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EF3AD-DE0D-4F4A-B2E0-4D13FCD4F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RILEM TC TRM – Tests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reactivity</a:t>
            </a:r>
            <a:r>
              <a:rPr lang="nl-BE" dirty="0"/>
              <a:t> of </a:t>
            </a:r>
            <a:r>
              <a:rPr lang="nl-BE" dirty="0" err="1"/>
              <a:t>SCMs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Work plan</a:t>
            </a:r>
            <a:endParaRPr lang="en-GB" sz="2400" b="1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Phase 1 (2016-2017): Comparison of new and existing test methods against mortar compressive strength benchmark</a:t>
            </a:r>
          </a:p>
          <a:p>
            <a:pPr lvl="1"/>
            <a:r>
              <a:rPr lang="en-GB" dirty="0"/>
              <a:t>Phase 2 (2017-2019): Optimisation and robustness of best performing test methods</a:t>
            </a:r>
          </a:p>
          <a:p>
            <a:pPr lvl="1"/>
            <a:r>
              <a:rPr lang="en-GB" dirty="0"/>
              <a:t>Phase 3 (2019-2020): Validation across wide range of SCMs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Gantt chart</a:t>
            </a:r>
          </a:p>
          <a:p>
            <a:pPr lvl="1"/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95398"/>
              </p:ext>
            </p:extLst>
          </p:nvPr>
        </p:nvGraphicFramePr>
        <p:xfrm>
          <a:off x="1905000" y="2800350"/>
          <a:ext cx="5814884" cy="1652331"/>
        </p:xfrm>
        <a:graphic>
          <a:graphicData uri="http://schemas.openxmlformats.org/drawingml/2006/table">
            <a:tbl>
              <a:tblPr firstRow="1" firstCol="1" bandRow="1"/>
              <a:tblGrid>
                <a:gridCol w="10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2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55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554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25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36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Q2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Q4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Q1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Q2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Q4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Q1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Q2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Q4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Q1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Q2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Q4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Q1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Q2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 1 </a:t>
                      </a:r>
                      <a:r>
                        <a:rPr lang="en-US" sz="9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 2 parameters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 2 robustness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Phase3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Finalization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BE" sz="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311996C-F4B7-463A-9C0D-CD60F800D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Phase 1 – Materials and </a:t>
            </a:r>
            <a:r>
              <a:rPr lang="fr-CH" dirty="0" err="1"/>
              <a:t>methods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fld id="{5EC75AB9-7E23-4AC6-8DE3-A2DF36F1017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314957"/>
          </a:xfrm>
        </p:spPr>
        <p:txBody>
          <a:bodyPr/>
          <a:lstStyle/>
          <a:p>
            <a:r>
              <a:rPr lang="en-GB" sz="1400" dirty="0"/>
              <a:t>22 participant institutes</a:t>
            </a:r>
          </a:p>
          <a:p>
            <a:r>
              <a:rPr lang="en-GB" sz="1400" dirty="0"/>
              <a:t>11 SCMs tested: siliceous and calcareous fly ash; GGBFS, natural pozzolans, calcined clays, milled quartz,…</a:t>
            </a:r>
          </a:p>
          <a:p>
            <a:r>
              <a:rPr lang="en-GB" sz="1400" dirty="0"/>
              <a:t>10 testing methods</a:t>
            </a:r>
          </a:p>
          <a:p>
            <a:r>
              <a:rPr lang="en-GB" sz="1400" dirty="0"/>
              <a:t>72 tests across 11 SCMs = 792 individual experiments 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2343150"/>
            <a:ext cx="6134695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AB045-BCBB-4581-88E0-B5FA7588C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Phase 1 – Pozzolanic </a:t>
            </a:r>
            <a:r>
              <a:rPr lang="fr-CH" dirty="0" err="1"/>
              <a:t>reactivity</a:t>
            </a:r>
            <a:r>
              <a:rPr lang="fr-CH" dirty="0"/>
              <a:t> tests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95536" y="1153884"/>
            <a:ext cx="2379617" cy="2853840"/>
          </a:xfrm>
        </p:spPr>
        <p:txBody>
          <a:bodyPr/>
          <a:lstStyle/>
          <a:p>
            <a:r>
              <a:rPr lang="fr-CH" sz="1600" dirty="0" err="1"/>
              <a:t>Correlation</a:t>
            </a:r>
            <a:r>
              <a:rPr lang="fr-CH" sz="1600" dirty="0"/>
              <a:t> plots </a:t>
            </a:r>
            <a:r>
              <a:rPr lang="fr-CH" sz="1600" dirty="0" err="1"/>
              <a:t>between</a:t>
            </a:r>
            <a:r>
              <a:rPr lang="fr-CH" sz="1600" dirty="0"/>
              <a:t> relative </a:t>
            </a:r>
            <a:r>
              <a:rPr lang="fr-CH" sz="1600" dirty="0" err="1"/>
              <a:t>strength</a:t>
            </a:r>
            <a:r>
              <a:rPr lang="fr-CH" sz="1600" dirty="0"/>
              <a:t> and </a:t>
            </a:r>
            <a:r>
              <a:rPr lang="fr-CH" sz="1600" dirty="0" err="1"/>
              <a:t>reactivity</a:t>
            </a:r>
            <a:r>
              <a:rPr lang="fr-CH" sz="1600" dirty="0"/>
              <a:t> test </a:t>
            </a:r>
            <a:r>
              <a:rPr lang="fr-CH" sz="1600" dirty="0" err="1"/>
              <a:t>results</a:t>
            </a:r>
            <a:endParaRPr lang="fr-CH" sz="1600" dirty="0"/>
          </a:p>
          <a:p>
            <a:endParaRPr lang="fr-CH" sz="1600" dirty="0"/>
          </a:p>
          <a:p>
            <a:r>
              <a:rPr lang="fr-CH" sz="1600" dirty="0"/>
              <a:t>Tests are </a:t>
            </a:r>
            <a:r>
              <a:rPr lang="fr-CH" sz="1600" dirty="0" err="1"/>
              <a:t>evaluated</a:t>
            </a:r>
            <a:r>
              <a:rPr lang="fr-CH" sz="1600" dirty="0"/>
              <a:t> </a:t>
            </a:r>
            <a:r>
              <a:rPr lang="fr-CH" sz="1600" dirty="0" err="1"/>
              <a:t>based</a:t>
            </a:r>
            <a:r>
              <a:rPr lang="fr-CH" sz="1600" dirty="0"/>
              <a:t> on </a:t>
            </a:r>
            <a:r>
              <a:rPr lang="fr-CH" sz="1600" dirty="0" err="1"/>
              <a:t>robustness</a:t>
            </a:r>
            <a:r>
              <a:rPr lang="fr-CH" sz="1600" dirty="0"/>
              <a:t> (</a:t>
            </a:r>
            <a:r>
              <a:rPr lang="fr-CH" sz="1600" dirty="0" err="1"/>
              <a:t>variability</a:t>
            </a:r>
            <a:r>
              <a:rPr lang="fr-CH" sz="1600" dirty="0"/>
              <a:t> of </a:t>
            </a:r>
            <a:r>
              <a:rPr lang="fr-CH" sz="1600" dirty="0" err="1"/>
              <a:t>results</a:t>
            </a:r>
            <a:r>
              <a:rPr lang="fr-CH" sz="1600" dirty="0"/>
              <a:t>) and </a:t>
            </a:r>
            <a:r>
              <a:rPr lang="en-US" sz="1600" dirty="0"/>
              <a:t>correlation to strength</a:t>
            </a:r>
            <a:endParaRPr lang="nl-BE" sz="1600" dirty="0"/>
          </a:p>
          <a:p>
            <a:endParaRPr lang="nl-BE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00150"/>
            <a:ext cx="1789793" cy="1441247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74" y="1164936"/>
            <a:ext cx="1869426" cy="1505371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1810841" cy="1513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75" y="2724150"/>
            <a:ext cx="1869425" cy="1505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45" y="2716987"/>
            <a:ext cx="1901455" cy="153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9" y="1123950"/>
            <a:ext cx="1891137" cy="15228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14143" y="1123950"/>
            <a:ext cx="2106234" cy="153342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1" name="Rectangle 20"/>
          <p:cNvSpPr/>
          <p:nvPr/>
        </p:nvSpPr>
        <p:spPr>
          <a:xfrm>
            <a:off x="6614143" y="2638529"/>
            <a:ext cx="2106234" cy="153342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96E0C8-B6F0-4439-8246-7B4CDAC8CB4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07" y="4275512"/>
            <a:ext cx="6188710" cy="69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DCE9D-63BE-4D66-AFE4-EBBE424A75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CBAB0-408B-42FB-AFA6-BBF5E663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evaluation of reactivity test methods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F72BD-D72A-4DEF-B87E-D784D15C33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BC7D-BCCE-43A9-8499-57F544EAA3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05347-3424-460A-A193-7B8557D5C4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30EF9D-986F-4F22-A8F9-6BD239086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82542"/>
              </p:ext>
            </p:extLst>
          </p:nvPr>
        </p:nvGraphicFramePr>
        <p:xfrm>
          <a:off x="838200" y="1300026"/>
          <a:ext cx="6724660" cy="324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641">
                  <a:extLst>
                    <a:ext uri="{9D8B030D-6E8A-4147-A177-3AD203B41FA5}">
                      <a16:colId xmlns:a16="http://schemas.microsoft.com/office/drawing/2014/main" val="98444309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1780204508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3123695734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722585777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167032241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2256076575"/>
                    </a:ext>
                  </a:extLst>
                </a:gridCol>
                <a:gridCol w="1154279">
                  <a:extLst>
                    <a:ext uri="{9D8B030D-6E8A-4147-A177-3AD203B41FA5}">
                      <a16:colId xmlns:a16="http://schemas.microsoft.com/office/drawing/2014/main" val="4148407758"/>
                    </a:ext>
                  </a:extLst>
                </a:gridCol>
              </a:tblGrid>
              <a:tr h="45528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Methods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Correlation to 28d relative strength</a:t>
                      </a:r>
                      <a:r>
                        <a:rPr lang="en-US" sz="1100" baseline="30000">
                          <a:effectLst/>
                        </a:rPr>
                        <a:t>(a)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Coefficient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variation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Time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Equipment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investment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Key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equipment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030911973"/>
                  </a:ext>
                </a:extLst>
              </a:tr>
              <a:tr h="44821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Operating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duration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74357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Hours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relative</a:t>
                      </a:r>
                      <a:r>
                        <a:rPr lang="en-GB" sz="1100" baseline="30000">
                          <a:effectLst/>
                        </a:rPr>
                        <a:t>(c)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342225833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 calorimetry 7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Calorimeter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711131460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 calorimetry 3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Calorimeter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2183775135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 bound water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499897179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 chemical shrinkage 3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Water bath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2407559972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 portlandite consumption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727621911"/>
                  </a:ext>
                </a:extLst>
              </a:tr>
              <a:tr h="361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IS 1727 (Indian standard)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Compression testing machine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895685371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Modified Chapelle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Reflux condenser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249794181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Frattini ([CaO] reduction)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73.1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Glass, pipettes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39956261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Reactive silica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-- </a:t>
                      </a:r>
                      <a:r>
                        <a:rPr lang="en-GB" sz="1100" baseline="30000">
                          <a:effectLst/>
                        </a:rPr>
                        <a:t>(b)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Glass, oven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77625650"/>
                  </a:ext>
                </a:extLst>
              </a:tr>
              <a:tr h="200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Chapelle test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Reflux condenser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322" marR="24322" marT="0" marB="0" anchor="ctr"/>
                </a:tc>
                <a:extLst>
                  <a:ext uri="{0D108BD9-81ED-4DB2-BD59-A6C34878D82A}">
                    <a16:rowId xmlns:a16="http://schemas.microsoft.com/office/drawing/2014/main" val="171291766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2BB2AA1-9805-47C6-B0AD-E9ABD7B39DCA}"/>
              </a:ext>
            </a:extLst>
          </p:cNvPr>
          <p:cNvSpPr/>
          <p:nvPr/>
        </p:nvSpPr>
        <p:spPr>
          <a:xfrm>
            <a:off x="838200" y="2386110"/>
            <a:ext cx="6724660" cy="24224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EDD70D-1148-45AC-8F76-4C486D995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DBFA-C353-4CBE-AA0C-341E07FC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R3 test –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method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29641-1267-4852-B785-DB19E4D2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45994-AFFE-4316-A18E-0B592037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921F1-8F56-41C6-B178-8533D45C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AFDA-1265-4257-98BB-47D94BB5669B}"/>
              </a:ext>
            </a:extLst>
          </p:cNvPr>
          <p:cNvSpPr txBox="1">
            <a:spLocks/>
          </p:cNvSpPr>
          <p:nvPr/>
        </p:nvSpPr>
        <p:spPr>
          <a:xfrm>
            <a:off x="395536" y="1203324"/>
            <a:ext cx="8353177" cy="3456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875" indent="-9207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lvl="1"/>
            <a:r>
              <a:rPr lang="nl-BE" sz="1600" dirty="0"/>
              <a:t>System</a:t>
            </a:r>
          </a:p>
          <a:p>
            <a:pPr marL="438150" lvl="2"/>
            <a:r>
              <a:rPr lang="nl-BE" sz="1400" dirty="0" err="1"/>
              <a:t>Simplified</a:t>
            </a:r>
            <a:r>
              <a:rPr lang="nl-BE" sz="1400" dirty="0"/>
              <a:t> R3 model system: </a:t>
            </a:r>
            <a:r>
              <a:rPr lang="nl-BE" sz="1400" b="1" dirty="0"/>
              <a:t>SCM + Ca(OH)</a:t>
            </a:r>
            <a:r>
              <a:rPr lang="nl-BE" sz="1400" b="1" baseline="-25000" dirty="0"/>
              <a:t>2</a:t>
            </a:r>
            <a:r>
              <a:rPr lang="nl-BE" sz="1400" b="1" dirty="0"/>
              <a:t> + Cc + Alkali(</a:t>
            </a:r>
            <a:r>
              <a:rPr lang="nl-BE" sz="1400" b="1" dirty="0" err="1"/>
              <a:t>sulfate</a:t>
            </a:r>
            <a:r>
              <a:rPr lang="nl-BE" sz="1400" b="1" dirty="0"/>
              <a:t>)</a:t>
            </a:r>
            <a:endParaRPr lang="nl-BE" sz="1400" dirty="0"/>
          </a:p>
          <a:p>
            <a:pPr marL="561975" lvl="2"/>
            <a:r>
              <a:rPr lang="nl-BE" sz="1400" dirty="0"/>
              <a:t>CH/SCM = 3:1</a:t>
            </a:r>
          </a:p>
          <a:p>
            <a:pPr marL="561975" lvl="2"/>
            <a:r>
              <a:rPr lang="nl-BE" sz="1400" dirty="0"/>
              <a:t>Cc/SCM = 1:2</a:t>
            </a:r>
          </a:p>
          <a:p>
            <a:pPr marL="561975" lvl="2"/>
            <a:r>
              <a:rPr lang="nl-BE" sz="1400" dirty="0"/>
              <a:t>Solution/</a:t>
            </a:r>
            <a:r>
              <a:rPr lang="nl-BE" sz="1400" dirty="0" err="1"/>
              <a:t>solids</a:t>
            </a:r>
            <a:r>
              <a:rPr lang="nl-BE" sz="1400" dirty="0"/>
              <a:t> = 1.23</a:t>
            </a:r>
          </a:p>
          <a:p>
            <a:pPr marL="561975" lvl="2"/>
            <a:r>
              <a:rPr lang="nl-BE" sz="1400" dirty="0"/>
              <a:t>Solution = H</a:t>
            </a:r>
            <a:r>
              <a:rPr lang="nl-BE" sz="1400" baseline="-25000" dirty="0"/>
              <a:t>2</a:t>
            </a:r>
            <a:r>
              <a:rPr lang="nl-BE" sz="1400" dirty="0"/>
              <a:t>O + KOH (4 g/L) + K</a:t>
            </a:r>
            <a:r>
              <a:rPr lang="nl-BE" sz="1400" baseline="-25000" dirty="0"/>
              <a:t>2</a:t>
            </a:r>
            <a:r>
              <a:rPr lang="nl-BE" sz="1400" dirty="0"/>
              <a:t>SO</a:t>
            </a:r>
            <a:r>
              <a:rPr lang="nl-BE" sz="1400" baseline="-25000" dirty="0"/>
              <a:t>4</a:t>
            </a:r>
            <a:r>
              <a:rPr lang="nl-BE" sz="1400" dirty="0"/>
              <a:t> (20 g/</a:t>
            </a:r>
            <a:r>
              <a:rPr lang="nl-BE" dirty="0"/>
              <a:t>L)</a:t>
            </a:r>
          </a:p>
          <a:p>
            <a:pPr marL="561975" lvl="2"/>
            <a:endParaRPr lang="nl-BE" dirty="0"/>
          </a:p>
          <a:p>
            <a:pPr marL="561975" lvl="2"/>
            <a:endParaRPr lang="nl-BE" dirty="0"/>
          </a:p>
          <a:p>
            <a:pPr marL="561975" lvl="2"/>
            <a:endParaRPr lang="nl-BE" dirty="0"/>
          </a:p>
          <a:p>
            <a:pPr marL="561975" lvl="2"/>
            <a:endParaRPr lang="nl-BE" dirty="0"/>
          </a:p>
          <a:p>
            <a:pPr marL="561975" lvl="2"/>
            <a:endParaRPr lang="nl-BE" sz="1400" dirty="0"/>
          </a:p>
          <a:p>
            <a:pPr marL="261938" lvl="1"/>
            <a:r>
              <a:rPr lang="nl-BE" sz="1600" dirty="0" err="1"/>
              <a:t>Measurement</a:t>
            </a:r>
            <a:endParaRPr lang="nl-BE" sz="1600" dirty="0"/>
          </a:p>
          <a:p>
            <a:pPr marL="519112" lvl="2" indent="-171450"/>
            <a:r>
              <a:rPr lang="nl-BE" sz="1400" dirty="0" err="1"/>
              <a:t>Cumulative</a:t>
            </a:r>
            <a:r>
              <a:rPr lang="nl-BE" sz="1400" dirty="0"/>
              <a:t> heat release </a:t>
            </a:r>
            <a:r>
              <a:rPr lang="nl-BE" sz="1400" dirty="0" err="1"/>
              <a:t>by</a:t>
            </a:r>
            <a:r>
              <a:rPr lang="nl-BE" sz="1400" dirty="0"/>
              <a:t> </a:t>
            </a:r>
            <a:r>
              <a:rPr lang="nl-BE" sz="1400" dirty="0" err="1"/>
              <a:t>isothermal</a:t>
            </a:r>
            <a:r>
              <a:rPr lang="nl-BE" sz="1400" dirty="0"/>
              <a:t> </a:t>
            </a:r>
            <a:r>
              <a:rPr lang="nl-BE" sz="1400" dirty="0" err="1"/>
              <a:t>calorimetry</a:t>
            </a:r>
            <a:endParaRPr lang="nl-BE" sz="1400" dirty="0"/>
          </a:p>
          <a:p>
            <a:pPr marL="261938" lvl="1"/>
            <a:endParaRPr lang="nl-BE" dirty="0"/>
          </a:p>
          <a:p>
            <a:pPr marL="261938" lvl="1"/>
            <a:endParaRPr lang="nl-BE" dirty="0"/>
          </a:p>
          <a:p>
            <a:pPr lvl="1"/>
            <a:endParaRPr lang="nl-B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DABC1E-55D9-46A7-928F-EC68F59F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90670"/>
              </p:ext>
            </p:extLst>
          </p:nvPr>
        </p:nvGraphicFramePr>
        <p:xfrm>
          <a:off x="609600" y="2680192"/>
          <a:ext cx="4343399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676">
                  <a:extLst>
                    <a:ext uri="{9D8B030D-6E8A-4147-A177-3AD203B41FA5}">
                      <a16:colId xmlns:a16="http://schemas.microsoft.com/office/drawing/2014/main" val="999372062"/>
                    </a:ext>
                  </a:extLst>
                </a:gridCol>
                <a:gridCol w="872452">
                  <a:extLst>
                    <a:ext uri="{9D8B030D-6E8A-4147-A177-3AD203B41FA5}">
                      <a16:colId xmlns:a16="http://schemas.microsoft.com/office/drawing/2014/main" val="175601447"/>
                    </a:ext>
                  </a:extLst>
                </a:gridCol>
                <a:gridCol w="954679">
                  <a:extLst>
                    <a:ext uri="{9D8B030D-6E8A-4147-A177-3AD203B41FA5}">
                      <a16:colId xmlns:a16="http://schemas.microsoft.com/office/drawing/2014/main" val="3298116651"/>
                    </a:ext>
                  </a:extLst>
                </a:gridCol>
                <a:gridCol w="818296">
                  <a:extLst>
                    <a:ext uri="{9D8B030D-6E8A-4147-A177-3AD203B41FA5}">
                      <a16:colId xmlns:a16="http://schemas.microsoft.com/office/drawing/2014/main" val="3750629506"/>
                    </a:ext>
                  </a:extLst>
                </a:gridCol>
                <a:gridCol w="818296">
                  <a:extLst>
                    <a:ext uri="{9D8B030D-6E8A-4147-A177-3AD203B41FA5}">
                      <a16:colId xmlns:a16="http://schemas.microsoft.com/office/drawing/2014/main" val="381484014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Ca(OH)</a:t>
                      </a:r>
                      <a:r>
                        <a:rPr lang="en-US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CaCO</a:t>
                      </a:r>
                      <a:r>
                        <a:rPr lang="en-US" sz="1100" baseline="-25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Solution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883057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Mass   (g)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54.00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22064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13F4449-9C39-4A62-8423-5AF63BA36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pic>
        <p:nvPicPr>
          <p:cNvPr id="11" name="Picture 2" descr="http://www.sp.se/sv/units/fire/PublishingImages/BRd/TAM-Air_2.gif">
            <a:extLst>
              <a:ext uri="{FF2B5EF4-FFF2-40B4-BE49-F238E27FC236}">
                <a16:creationId xmlns:a16="http://schemas.microsoft.com/office/drawing/2014/main" id="{CD52C91E-F114-46A7-9316-2A4E72F8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4" y="3650606"/>
            <a:ext cx="877342" cy="11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cintosh HD:Users:Francois:Desktop:Doctorat EPFL:Windows7:Images:CHAC per MK Burgess Calo.png">
            <a:extLst>
              <a:ext uri="{FF2B5EF4-FFF2-40B4-BE49-F238E27FC236}">
                <a16:creationId xmlns:a16="http://schemas.microsoft.com/office/drawing/2014/main" id="{B97EC92D-E06D-4802-A675-05854F12F0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2581"/>
            <a:ext cx="3171577" cy="244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fbeeldingsresultaat voor water drop">
            <a:extLst>
              <a:ext uri="{FF2B5EF4-FFF2-40B4-BE49-F238E27FC236}">
                <a16:creationId xmlns:a16="http://schemas.microsoft.com/office/drawing/2014/main" id="{EA552D8A-864D-40C4-B865-224E9A1DA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" r="13250"/>
          <a:stretch/>
        </p:blipFill>
        <p:spPr bwMode="auto">
          <a:xfrm>
            <a:off x="1485900" y="488659"/>
            <a:ext cx="6172200" cy="43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1600" dirty="0" err="1"/>
              <a:t>Phenomenological</a:t>
            </a:r>
            <a:r>
              <a:rPr lang="nl-BE" sz="1600" dirty="0"/>
              <a:t> </a:t>
            </a:r>
            <a:r>
              <a:rPr lang="nl-BE" sz="1600" dirty="0" err="1"/>
              <a:t>relationships</a:t>
            </a:r>
            <a:r>
              <a:rPr lang="nl-BE" sz="1600" dirty="0"/>
              <a:t> – </a:t>
            </a:r>
            <a:r>
              <a:rPr lang="nl-BE" sz="1600" dirty="0" err="1"/>
              <a:t>the</a:t>
            </a:r>
            <a:r>
              <a:rPr lang="nl-BE" sz="1600" dirty="0"/>
              <a:t> H</a:t>
            </a:r>
            <a:r>
              <a:rPr lang="nl-BE" sz="1600" baseline="-25000" dirty="0"/>
              <a:t>2</a:t>
            </a:r>
            <a:r>
              <a:rPr lang="nl-BE" sz="1600" dirty="0"/>
              <a:t>O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43558"/>
            <a:ext cx="6172200" cy="349343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nl-BE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H</a:t>
            </a:r>
            <a:r>
              <a:rPr lang="nl-BE" sz="21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nl-BE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 link</a:t>
            </a:r>
          </a:p>
        </p:txBody>
      </p:sp>
      <p:pic>
        <p:nvPicPr>
          <p:cNvPr id="7170" name="Picture 10">
            <a:extLst>
              <a:ext uri="{FF2B5EF4-FFF2-40B4-BE49-F238E27FC236}">
                <a16:creationId xmlns:a16="http://schemas.microsoft.com/office/drawing/2014/main" id="{32380E9D-45FA-4865-AA06-17415A66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14" y="1329612"/>
            <a:ext cx="532301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1992B-0A78-4814-B091-FA11C6338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D647-5EBC-457E-8B64-F8A34553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Some insights from Thermodynamics</a:t>
            </a:r>
            <a:endParaRPr lang="LID4096" sz="1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9FDB58F-4991-437A-AC88-0CC7D6BEBB8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771550"/>
          <a:ext cx="7992888" cy="3695854"/>
        </p:xfrm>
        <a:graphic>
          <a:graphicData uri="http://schemas.openxmlformats.org/drawingml/2006/table">
            <a:tbl>
              <a:tblPr firstRow="1" firstCol="1" bandRow="1"/>
              <a:tblGrid>
                <a:gridCol w="832859">
                  <a:extLst>
                    <a:ext uri="{9D8B030D-6E8A-4147-A177-3AD203B41FA5}">
                      <a16:colId xmlns:a16="http://schemas.microsoft.com/office/drawing/2014/main" val="1304491179"/>
                    </a:ext>
                  </a:extLst>
                </a:gridCol>
                <a:gridCol w="537121">
                  <a:extLst>
                    <a:ext uri="{9D8B030D-6E8A-4147-A177-3AD203B41FA5}">
                      <a16:colId xmlns:a16="http://schemas.microsoft.com/office/drawing/2014/main" val="232520180"/>
                    </a:ext>
                  </a:extLst>
                </a:gridCol>
                <a:gridCol w="545115">
                  <a:extLst>
                    <a:ext uri="{9D8B030D-6E8A-4147-A177-3AD203B41FA5}">
                      <a16:colId xmlns:a16="http://schemas.microsoft.com/office/drawing/2014/main" val="936620378"/>
                    </a:ext>
                  </a:extLst>
                </a:gridCol>
                <a:gridCol w="1588986">
                  <a:extLst>
                    <a:ext uri="{9D8B030D-6E8A-4147-A177-3AD203B41FA5}">
                      <a16:colId xmlns:a16="http://schemas.microsoft.com/office/drawing/2014/main" val="2027162399"/>
                    </a:ext>
                  </a:extLst>
                </a:gridCol>
                <a:gridCol w="415630">
                  <a:extLst>
                    <a:ext uri="{9D8B030D-6E8A-4147-A177-3AD203B41FA5}">
                      <a16:colId xmlns:a16="http://schemas.microsoft.com/office/drawing/2014/main" val="1045152915"/>
                    </a:ext>
                  </a:extLst>
                </a:gridCol>
                <a:gridCol w="1032681">
                  <a:extLst>
                    <a:ext uri="{9D8B030D-6E8A-4147-A177-3AD203B41FA5}">
                      <a16:colId xmlns:a16="http://schemas.microsoft.com/office/drawing/2014/main" val="1167819811"/>
                    </a:ext>
                  </a:extLst>
                </a:gridCol>
                <a:gridCol w="1206927">
                  <a:extLst>
                    <a:ext uri="{9D8B030D-6E8A-4147-A177-3AD203B41FA5}">
                      <a16:colId xmlns:a16="http://schemas.microsoft.com/office/drawing/2014/main" val="3720181091"/>
                    </a:ext>
                  </a:extLst>
                </a:gridCol>
                <a:gridCol w="744937">
                  <a:extLst>
                    <a:ext uri="{9D8B030D-6E8A-4147-A177-3AD203B41FA5}">
                      <a16:colId xmlns:a16="http://schemas.microsoft.com/office/drawing/2014/main" val="3184377745"/>
                    </a:ext>
                  </a:extLst>
                </a:gridCol>
                <a:gridCol w="545115">
                  <a:extLst>
                    <a:ext uri="{9D8B030D-6E8A-4147-A177-3AD203B41FA5}">
                      <a16:colId xmlns:a16="http://schemas.microsoft.com/office/drawing/2014/main" val="2229525240"/>
                    </a:ext>
                  </a:extLst>
                </a:gridCol>
                <a:gridCol w="543517">
                  <a:extLst>
                    <a:ext uri="{9D8B030D-6E8A-4147-A177-3AD203B41FA5}">
                      <a16:colId xmlns:a16="http://schemas.microsoft.com/office/drawing/2014/main" val="135727167"/>
                    </a:ext>
                  </a:extLst>
                </a:gridCol>
              </a:tblGrid>
              <a:tr h="2514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Hydrate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Formation reaction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</a:t>
                      </a: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O,l)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(ΔH</a:t>
                      </a:r>
                      <a:r>
                        <a:rPr lang="pt-BR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t-BR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nΔH</a:t>
                      </a:r>
                      <a:r>
                        <a:rPr lang="pt-BR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t-BR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</a:t>
                      </a:r>
                      <a:r>
                        <a:rPr lang="pt-BR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O,l))/n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reactants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601672"/>
                  </a:ext>
                </a:extLst>
              </a:tr>
              <a:tr h="251491"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kJ/mol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kJ/mol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kJ/mol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GB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576291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A$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-17535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pt-BR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+ 3 C$ + 32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-9670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-302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16028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-5537.3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+ 6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-1976.3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55786"/>
                  </a:ext>
                </a:extLst>
              </a:tr>
              <a:tr h="377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-10017.9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CH + 18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-5471.9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6456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-8300.2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CH + 12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-3754.2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853800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A$H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-8750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C$ + 12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-3754.4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96900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-8250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Cc + 11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-3481.6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10332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-8270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pt-BR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+ 0.5 Cc + 12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-4105.3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90445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-6360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 + S + CH + 7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-2199.1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905099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-5288.2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 + 10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-2961.2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234.6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299387"/>
                  </a:ext>
                </a:extLst>
              </a:tr>
              <a:tr h="377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C$H</a:t>
                      </a:r>
                      <a:r>
                        <a:rPr lang="en-GB" sz="10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-2023.36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C$ + 2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-588.76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95715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-985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+ 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34.86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65323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119869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C-S-H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851871"/>
                  </a:ext>
                </a:extLst>
              </a:tr>
              <a:tr h="2514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2/3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-1841.5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2/3 CH + S + 0.833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-336.59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66.02198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06478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5/6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2/3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-1742.4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5/6 CH + 2/3 S +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-356.5276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64.863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417389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1.33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-2506.3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1.33 CH + S + 0.84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-347.35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88.0604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97465"/>
                  </a:ext>
                </a:extLst>
              </a:tr>
              <a:tr h="151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0.67</a:t>
                      </a:r>
                      <a:r>
                        <a:rPr lang="en-GB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GB" sz="1000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-2400.7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 CH + 0.67 S + 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-354.437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86.99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-6.0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0" marR="461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68231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686B-2D07-42FD-B5CB-69B9EAF34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2E01-A8A7-46A4-B7F2-77CE3C111D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C01EF-604B-49C8-AC81-9B725E61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00A3-A3A8-4C53-8A21-FFDCED68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1800" dirty="0" err="1"/>
              <a:t>the</a:t>
            </a:r>
            <a:r>
              <a:rPr lang="nl-BE" sz="1800" dirty="0"/>
              <a:t> H</a:t>
            </a:r>
            <a:r>
              <a:rPr lang="nl-BE" sz="1800" baseline="-25000" dirty="0"/>
              <a:t>2</a:t>
            </a:r>
            <a:r>
              <a:rPr lang="nl-BE" sz="1800" dirty="0"/>
              <a:t>O link</a:t>
            </a:r>
            <a:endParaRPr lang="LID4096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C27E-4351-4C25-AFA2-3AA2AB1262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251F-0C8A-4B63-A2E3-EDD1F33942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342900">
              <a:defRPr/>
            </a:pPr>
            <a:fld id="{030E6436-2F7B-CD41-916E-6D2EB371277A}" type="slidenum">
              <a:rPr lang="en-US"/>
              <a:pPr defTabSz="342900">
                <a:defRPr/>
              </a:pPr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A8997-6D47-4FAB-8E80-A2E665E984C1}"/>
              </a:ext>
            </a:extLst>
          </p:cNvPr>
          <p:cNvSpPr txBox="1"/>
          <p:nvPr/>
        </p:nvSpPr>
        <p:spPr>
          <a:xfrm>
            <a:off x="5471658" y="1113588"/>
            <a:ext cx="1829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l-GR" sz="1350" dirty="0">
                <a:solidFill>
                  <a:srgbClr val="231F20"/>
                </a:solidFill>
                <a:latin typeface="Trebuchet MS"/>
              </a:rPr>
              <a:t>Δ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V (H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</a:rPr>
              <a:t>2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O,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</a:rPr>
              <a:t>liq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 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 H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2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O,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sol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)</a:t>
            </a:r>
            <a:endParaRPr lang="LID4096" sz="1350" dirty="0">
              <a:solidFill>
                <a:srgbClr val="231F20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F1804-0297-46F2-92B6-FCE1F3EB33CE}"/>
              </a:ext>
            </a:extLst>
          </p:cNvPr>
          <p:cNvSpPr txBox="1"/>
          <p:nvPr/>
        </p:nvSpPr>
        <p:spPr>
          <a:xfrm>
            <a:off x="2465766" y="1126843"/>
            <a:ext cx="19094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l-GR" sz="1350" dirty="0">
                <a:solidFill>
                  <a:srgbClr val="231F20"/>
                </a:solidFill>
                <a:latin typeface="Trebuchet MS"/>
              </a:rPr>
              <a:t>Δ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H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</a:rPr>
              <a:t>R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 (H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</a:rPr>
              <a:t>2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O,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</a:rPr>
              <a:t>liq</a:t>
            </a:r>
            <a:r>
              <a:rPr lang="en-US" sz="1350" dirty="0">
                <a:solidFill>
                  <a:srgbClr val="231F20"/>
                </a:solidFill>
                <a:latin typeface="Trebuchet MS"/>
              </a:rPr>
              <a:t> 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 H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2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O,</a:t>
            </a:r>
            <a:r>
              <a:rPr lang="en-US" sz="1350" baseline="-2500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sol</a:t>
            </a:r>
            <a:r>
              <a:rPr lang="en-US" sz="1350" dirty="0">
                <a:solidFill>
                  <a:srgbClr val="231F20"/>
                </a:solidFill>
                <a:latin typeface="Trebuchet MS"/>
                <a:sym typeface="Wingdings" panose="05000000000000000000" pitchFamily="2" charset="2"/>
              </a:rPr>
              <a:t>)</a:t>
            </a:r>
            <a:endParaRPr lang="LID4096" sz="1350" dirty="0">
              <a:solidFill>
                <a:srgbClr val="231F20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39AA6-1928-47A4-A562-2CB892F11BE5}"/>
              </a:ext>
            </a:extLst>
          </p:cNvPr>
          <p:cNvSpPr txBox="1"/>
          <p:nvPr/>
        </p:nvSpPr>
        <p:spPr>
          <a:xfrm>
            <a:off x="1925706" y="4083918"/>
            <a:ext cx="3812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050" dirty="0">
                <a:solidFill>
                  <a:srgbClr val="231F20"/>
                </a:solidFill>
                <a:latin typeface="Trebuchet MS"/>
              </a:rPr>
              <a:t>[calculated for common cement hydrates from CEMDATA14]</a:t>
            </a:r>
            <a:endParaRPr lang="LID4096" sz="1050" dirty="0">
              <a:solidFill>
                <a:srgbClr val="231F20"/>
              </a:solidFill>
              <a:latin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31292-FE28-4B26-A873-395650B07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" y="1503889"/>
            <a:ext cx="6678516" cy="2453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CEBC8-A543-4025-9C32-994F2998E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0096A7-28A7-47E2-8601-7299225A0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F42A-19CB-4149-8BFF-AE3DAB832A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CCBF-F8E0-48EF-89B9-CD6BF37AA9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52D8D7-26C7-40EB-85CA-CFF020A7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54" y="1581150"/>
            <a:ext cx="4500246" cy="1253402"/>
          </a:xfrm>
        </p:spPr>
        <p:txBody>
          <a:bodyPr/>
          <a:lstStyle/>
          <a:p>
            <a:r>
              <a:rPr lang="en-US" sz="2400" dirty="0"/>
              <a:t>Reactivity of Treated non-ferrous metallurgical slags and sludges</a:t>
            </a:r>
            <a:endParaRPr lang="LID4096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CF41E-A4BA-412A-A9FD-5A2120878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F3D5C33-3F3C-47AD-A2B1-42C39834F7C8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b="54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84030-80FA-4D40-95BE-1813855D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Materials and </a:t>
            </a:r>
            <a:r>
              <a:rPr lang="fr-CH" dirty="0" err="1"/>
              <a:t>methods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D4CE3-8D34-4632-9F9C-0BDA84E408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B9DB7B-F12C-4CB7-BB36-F2F47ED170B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BDF7-A37B-4E5A-9CFC-F946E65D3E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57649-9F59-4BE0-95AD-1E7493C96E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A2429E9-ED06-44E2-B5C6-13E90488A8E7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116057678"/>
              </p:ext>
            </p:extLst>
          </p:nvPr>
        </p:nvGraphicFramePr>
        <p:xfrm>
          <a:off x="431799" y="1311997"/>
          <a:ext cx="8280729" cy="192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869">
                  <a:extLst>
                    <a:ext uri="{9D8B030D-6E8A-4147-A177-3AD203B41FA5}">
                      <a16:colId xmlns:a16="http://schemas.microsoft.com/office/drawing/2014/main" val="1015764226"/>
                    </a:ext>
                  </a:extLst>
                </a:gridCol>
                <a:gridCol w="1069356">
                  <a:extLst>
                    <a:ext uri="{9D8B030D-6E8A-4147-A177-3AD203B41FA5}">
                      <a16:colId xmlns:a16="http://schemas.microsoft.com/office/drawing/2014/main" val="2139084380"/>
                    </a:ext>
                  </a:extLst>
                </a:gridCol>
                <a:gridCol w="2232998">
                  <a:extLst>
                    <a:ext uri="{9D8B030D-6E8A-4147-A177-3AD203B41FA5}">
                      <a16:colId xmlns:a16="http://schemas.microsoft.com/office/drawing/2014/main" val="2586618171"/>
                    </a:ext>
                  </a:extLst>
                </a:gridCol>
                <a:gridCol w="1541872">
                  <a:extLst>
                    <a:ext uri="{9D8B030D-6E8A-4147-A177-3AD203B41FA5}">
                      <a16:colId xmlns:a16="http://schemas.microsoft.com/office/drawing/2014/main" val="3094251058"/>
                    </a:ext>
                  </a:extLst>
                </a:gridCol>
                <a:gridCol w="1841634">
                  <a:extLst>
                    <a:ext uri="{9D8B030D-6E8A-4147-A177-3AD203B41FA5}">
                      <a16:colId xmlns:a16="http://schemas.microsoft.com/office/drawing/2014/main" val="654664870"/>
                    </a:ext>
                  </a:extLst>
                </a:gridCol>
              </a:tblGrid>
              <a:tr h="37387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Material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Abbrev.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Mineralogy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Process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Additional treatments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576066"/>
                  </a:ext>
                </a:extLst>
              </a:tr>
              <a:tr h="37387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Goethite filter cake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Goethite, gypsum, franklinite, jarosite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Zn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Plasma-pyro (T)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457995"/>
                  </a:ext>
                </a:extLst>
              </a:tr>
              <a:tr h="37387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Jarosite filter cake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Jarosite</a:t>
                      </a:r>
                      <a:r>
                        <a:rPr lang="en-GB" sz="1100" dirty="0">
                          <a:effectLst/>
                        </a:rPr>
                        <a:t>, sulphur, gypsum, sphalerite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Zn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Plasma-pyro (T), acid leaching (L)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875628"/>
                  </a:ext>
                </a:extLst>
              </a:tr>
              <a:tr h="37387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Fayalite slag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Fayalite, magnetite, amorphous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GB" sz="1100">
                          <a:effectLst/>
                        </a:rPr>
                        <a:t>Plasma-pyro (T), bioleaching (B)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650921"/>
                  </a:ext>
                </a:extLst>
              </a:tr>
              <a:tr h="37387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Fe-Ni slag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Fayalite, diopside, amorphous phase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Historic Ni production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3543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169ACB-50DA-4784-A7A0-33A4BA90F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D49E48-AEB7-4A11-94DB-45DF3498E693}"/>
              </a:ext>
            </a:extLst>
          </p:cNvPr>
          <p:cNvSpPr txBox="1">
            <a:spLocks/>
          </p:cNvSpPr>
          <p:nvPr/>
        </p:nvSpPr>
        <p:spPr>
          <a:xfrm>
            <a:off x="348465" y="3337550"/>
            <a:ext cx="8353177" cy="1776622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>
            <a:lvl1pPr marL="171450" indent="-17145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7325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All materials were dried at 105°C and ground to d</a:t>
            </a:r>
            <a:r>
              <a:rPr lang="en-GB" sz="1400" baseline="-25000" dirty="0"/>
              <a:t>50</a:t>
            </a:r>
            <a:r>
              <a:rPr lang="en-GB" sz="1400" dirty="0"/>
              <a:t> &lt; 25 µm</a:t>
            </a:r>
          </a:p>
          <a:p>
            <a:endParaRPr lang="en-GB" sz="1050" dirty="0"/>
          </a:p>
          <a:p>
            <a:pPr marL="0" indent="0">
              <a:buNone/>
            </a:pPr>
            <a:r>
              <a:rPr lang="en-GB" sz="1600" b="1" dirty="0"/>
              <a:t>Methods</a:t>
            </a:r>
            <a:endParaRPr lang="en-GB" sz="1400" b="1" dirty="0"/>
          </a:p>
          <a:p>
            <a:r>
              <a:rPr lang="en-GB" sz="1400" dirty="0"/>
              <a:t>SCM reactivity test – R3 calorimetry test</a:t>
            </a:r>
          </a:p>
          <a:p>
            <a:r>
              <a:rPr lang="en-GB" sz="1400" dirty="0"/>
              <a:t>Identification of pozzolanic reaction products by XRD and TGA in reacted R3 model systems</a:t>
            </a:r>
          </a:p>
          <a:p>
            <a:endParaRPr lang="en-GB" sz="1400" dirty="0"/>
          </a:p>
          <a:p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3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B961-E513-4FC5-9320-BB2AD047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Abating</a:t>
            </a:r>
            <a:r>
              <a:rPr lang="fr-CH" dirty="0"/>
              <a:t> </a:t>
            </a:r>
            <a:r>
              <a:rPr lang="fr-CH" dirty="0" err="1"/>
              <a:t>Climate</a:t>
            </a:r>
            <a:r>
              <a:rPr lang="fr-CH" dirty="0"/>
              <a:t> Change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FA9AA-1F46-4E49-ADEA-B17EE0DCBA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096BD-F2E0-4DE9-9313-5AB4483CD4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4B29F-480B-4A96-B591-13A81047A7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174FC9-952F-4DE6-8272-C51CD1A711E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2" descr="http://www.europarl.europa.eu/resources/library/images/20120203PHT37214/20120203PHT37214_original.jpg?epbox%5Breference%5D=20120126STO36324">
            <a:extLst>
              <a:ext uri="{FF2B5EF4-FFF2-40B4-BE49-F238E27FC236}">
                <a16:creationId xmlns:a16="http://schemas.microsoft.com/office/drawing/2014/main" id="{FE4A5866-4F36-4F56-8831-410A9441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1135763"/>
            <a:ext cx="6029145" cy="34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49D468B-B823-4116-B475-CDE37DF7793F}"/>
              </a:ext>
            </a:extLst>
          </p:cNvPr>
          <p:cNvSpPr txBox="1">
            <a:spLocks noChangeArrowheads="1"/>
          </p:cNvSpPr>
          <p:nvPr/>
        </p:nvSpPr>
        <p:spPr>
          <a:xfrm>
            <a:off x="1667421" y="4452035"/>
            <a:ext cx="6164442" cy="6912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875" indent="-9207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BE" sz="1350" dirty="0">
                <a:latin typeface="+mj-lt"/>
                <a:cs typeface="Calibri" panose="020F0502020204030204" pitchFamily="34" charset="0"/>
              </a:rPr>
              <a:t>Global cement </a:t>
            </a:r>
            <a:r>
              <a:rPr lang="nl-BE" sz="1350" dirty="0" err="1">
                <a:latin typeface="+mj-lt"/>
                <a:cs typeface="Calibri" panose="020F0502020204030204" pitchFamily="34" charset="0"/>
              </a:rPr>
              <a:t>production</a:t>
            </a:r>
            <a:r>
              <a:rPr lang="nl-BE" sz="1350" dirty="0">
                <a:latin typeface="+mj-lt"/>
                <a:cs typeface="Calibri" panose="020F0502020204030204" pitchFamily="34" charset="0"/>
              </a:rPr>
              <a:t> ± </a:t>
            </a:r>
            <a:r>
              <a:rPr lang="nl-BE" sz="1350" b="1" dirty="0">
                <a:latin typeface="+mj-lt"/>
                <a:cs typeface="Calibri" panose="020F0502020204030204" pitchFamily="34" charset="0"/>
              </a:rPr>
              <a:t>4.2 </a:t>
            </a:r>
            <a:r>
              <a:rPr lang="nl-BE" sz="1350" b="1" dirty="0" err="1">
                <a:latin typeface="+mj-lt"/>
                <a:cs typeface="Calibri" panose="020F0502020204030204" pitchFamily="34" charset="0"/>
              </a:rPr>
              <a:t>Gton</a:t>
            </a:r>
            <a:r>
              <a:rPr lang="nl-BE" sz="1350" b="1" dirty="0">
                <a:latin typeface="+mj-lt"/>
                <a:cs typeface="Calibri" panose="020F0502020204030204" pitchFamily="34" charset="0"/>
              </a:rPr>
              <a:t> / 8-10 % </a:t>
            </a:r>
            <a:r>
              <a:rPr lang="nl-BE" sz="1350" dirty="0">
                <a:latin typeface="+mj-lt"/>
                <a:cs typeface="Calibri" panose="020F0502020204030204" pitchFamily="34" charset="0"/>
              </a:rPr>
              <a:t>of </a:t>
            </a:r>
            <a:r>
              <a:rPr lang="nl-BE" sz="1350" dirty="0" err="1">
                <a:latin typeface="+mj-lt"/>
                <a:cs typeface="Calibri" panose="020F0502020204030204" pitchFamily="34" charset="0"/>
              </a:rPr>
              <a:t>global</a:t>
            </a:r>
            <a:r>
              <a:rPr lang="nl-BE" sz="1350" dirty="0">
                <a:latin typeface="+mj-lt"/>
                <a:cs typeface="Calibri" panose="020F0502020204030204" pitchFamily="34" charset="0"/>
              </a:rPr>
              <a:t> CO</a:t>
            </a:r>
            <a:r>
              <a:rPr lang="nl-BE" sz="1350" baseline="-25000" dirty="0">
                <a:latin typeface="+mj-lt"/>
                <a:cs typeface="Calibri" panose="020F0502020204030204" pitchFamily="34" charset="0"/>
              </a:rPr>
              <a:t>2</a:t>
            </a:r>
            <a:r>
              <a:rPr lang="nl-BE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nl-BE" sz="1350" dirty="0" err="1">
                <a:latin typeface="+mj-lt"/>
                <a:cs typeface="Calibri" panose="020F0502020204030204" pitchFamily="34" charset="0"/>
              </a:rPr>
              <a:t>emissions</a:t>
            </a:r>
            <a:endParaRPr lang="nl-BE" dirty="0">
              <a:latin typeface="+mj-lt"/>
              <a:cs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H" sz="1350" dirty="0">
                <a:latin typeface="+mj-lt"/>
                <a:cs typeface="Calibri" panose="020F0502020204030204" pitchFamily="34" charset="0"/>
              </a:rPr>
              <a:t>If no actions are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taken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cement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related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emissions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may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</a:t>
            </a:r>
            <a:r>
              <a:rPr lang="fr-CH" sz="1350" dirty="0" err="1">
                <a:latin typeface="+mj-lt"/>
                <a:cs typeface="Calibri" panose="020F0502020204030204" pitchFamily="34" charset="0"/>
              </a:rPr>
              <a:t>increase</a:t>
            </a:r>
            <a:r>
              <a:rPr lang="fr-CH" sz="1350" dirty="0">
                <a:latin typeface="+mj-lt"/>
                <a:cs typeface="Calibri" panose="020F0502020204030204" pitchFamily="34" charset="0"/>
              </a:rPr>
              <a:t> up to </a:t>
            </a:r>
            <a:r>
              <a:rPr lang="fr-CH" sz="1350" b="1" dirty="0">
                <a:latin typeface="+mj-lt"/>
                <a:cs typeface="Calibri" panose="020F0502020204030204" pitchFamily="34" charset="0"/>
              </a:rPr>
              <a:t>25% by 2050</a:t>
            </a:r>
            <a:endParaRPr lang="nl-BE" sz="135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B1968-EBC8-45E2-8E17-CFCC4FE33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84030-80FA-4D40-95BE-1813855D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fr-CH" dirty="0"/>
              <a:t>R3 </a:t>
            </a:r>
            <a:r>
              <a:rPr lang="fr-CH" dirty="0" err="1"/>
              <a:t>Reactivity</a:t>
            </a:r>
            <a:r>
              <a:rPr lang="fr-CH" dirty="0"/>
              <a:t> test </a:t>
            </a:r>
            <a:r>
              <a:rPr lang="fr-CH" dirty="0" err="1"/>
              <a:t>results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D4CE3-8D34-4632-9F9C-0BDA84E408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B9DB7B-F12C-4CB7-BB36-F2F47ED170B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BDF7-A37B-4E5A-9CFC-F946E65D3E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57649-9F59-4BE0-95AD-1E7493C96E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A2429E9-ED06-44E2-B5C6-13E90488A8E7}"/>
              </a:ext>
            </a:extLst>
          </p:cNvPr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474947" y="1767273"/>
          <a:ext cx="2152838" cy="2316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963">
                  <a:extLst>
                    <a:ext uri="{9D8B030D-6E8A-4147-A177-3AD203B41FA5}">
                      <a16:colId xmlns:a16="http://schemas.microsoft.com/office/drawing/2014/main" val="1015764226"/>
                    </a:ext>
                  </a:extLst>
                </a:gridCol>
                <a:gridCol w="823875">
                  <a:extLst>
                    <a:ext uri="{9D8B030D-6E8A-4147-A177-3AD203B41FA5}">
                      <a16:colId xmlns:a16="http://schemas.microsoft.com/office/drawing/2014/main" val="2139084380"/>
                    </a:ext>
                  </a:extLst>
                </a:gridCol>
              </a:tblGrid>
              <a:tr h="463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Material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Abbrev.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576066"/>
                  </a:ext>
                </a:extLst>
              </a:tr>
              <a:tr h="463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Goethite filter cake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457995"/>
                  </a:ext>
                </a:extLst>
              </a:tr>
              <a:tr h="463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Jarosite filter cake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875628"/>
                  </a:ext>
                </a:extLst>
              </a:tr>
              <a:tr h="463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Fayalite</a:t>
                      </a:r>
                      <a:r>
                        <a:rPr lang="en-GB" sz="1100" dirty="0">
                          <a:effectLst/>
                        </a:rPr>
                        <a:t> slag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650921"/>
                  </a:ext>
                </a:extLst>
              </a:tr>
              <a:tr h="463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Fe-Ni slag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3543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9376EA-B890-41B2-92BC-B4FAB0689A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0" y="1488611"/>
            <a:ext cx="5544616" cy="3186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B9F68-0D9B-4B0C-AB01-5494A5B5C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A640F-4C1E-441F-A5D2-58BBA9C4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XRD/TGA identification of reaction products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505DC-7DB9-4743-BCEF-2EF3C8FD17A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B9DB7B-F12C-4CB7-BB36-F2F47ED170B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A296-20AE-4A4A-9B19-00EC9CA9A9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C6725-82A7-4E80-B705-875246CF44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15DF229-4B76-46AD-B40E-08BB52232221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39357994"/>
              </p:ext>
            </p:extLst>
          </p:nvPr>
        </p:nvGraphicFramePr>
        <p:xfrm>
          <a:off x="431801" y="1329450"/>
          <a:ext cx="5511800" cy="283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926">
                  <a:extLst>
                    <a:ext uri="{9D8B030D-6E8A-4147-A177-3AD203B41FA5}">
                      <a16:colId xmlns:a16="http://schemas.microsoft.com/office/drawing/2014/main" val="1376677351"/>
                    </a:ext>
                  </a:extLst>
                </a:gridCol>
                <a:gridCol w="792073">
                  <a:extLst>
                    <a:ext uri="{9D8B030D-6E8A-4147-A177-3AD203B41FA5}">
                      <a16:colId xmlns:a16="http://schemas.microsoft.com/office/drawing/2014/main" val="13353503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39206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3361858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3814081223"/>
                    </a:ext>
                  </a:extLst>
                </a:gridCol>
              </a:tblGrid>
              <a:tr h="1742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Ettringite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AFm</a:t>
                      </a:r>
                      <a:r>
                        <a:rPr lang="en-US" sz="1100" dirty="0">
                          <a:effectLst/>
                        </a:rPr>
                        <a:t> phases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Gypsum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Ca(OH)</a:t>
                      </a:r>
                      <a:r>
                        <a:rPr lang="en-US" sz="1100" baseline="-25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 consumed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400825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Goethite filter cake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293419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67941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GFC_T1200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338234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GFC_T1600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29052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Jarosite filter cake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34174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JFC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697651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JFC_T1200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288521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JFC_L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265290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Fayalite slag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128113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FS_T1200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528506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FS_T1600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100">
                          <a:effectLst/>
                        </a:rPr>
                        <a:t>++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238389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FS_B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035336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Fe-Ni slag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815534"/>
                  </a:ext>
                </a:extLst>
              </a:tr>
              <a:tr h="174260">
                <a:tc>
                  <a:txBody>
                    <a:bodyPr/>
                    <a:lstStyle/>
                    <a:p>
                      <a:pPr marL="9144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16575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CC66B94-7696-476D-8F4B-3E3A3F1F2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5FD1C-73E9-443A-A7B3-2949012B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427420"/>
            <a:ext cx="1828800" cy="14542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D5EF76-534E-4FD8-AEE8-19F3E164B8E8}"/>
              </a:ext>
            </a:extLst>
          </p:cNvPr>
          <p:cNvSpPr/>
          <p:nvPr/>
        </p:nvSpPr>
        <p:spPr>
          <a:xfrm>
            <a:off x="7778931" y="2303964"/>
            <a:ext cx="685800" cy="364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017A2-384C-4CEA-BFDD-82F6787AB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20"/>
          <a:stretch/>
        </p:blipFill>
        <p:spPr>
          <a:xfrm>
            <a:off x="6496265" y="2952750"/>
            <a:ext cx="1968466" cy="14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A640F-4C1E-441F-A5D2-58BBA9C4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mechanisms of non-ferrous slags and sludges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505DC-7DB9-4743-BCEF-2EF3C8FD17A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B9DB7B-F12C-4CB7-BB36-F2F47ED170B2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A296-20AE-4A4A-9B19-00EC9CA9A9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C6725-82A7-4E80-B705-875246CF44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66B94-7696-476D-8F4B-3E3A3F1F2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5FD1C-73E9-443A-A7B3-2949012B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427420"/>
            <a:ext cx="1828800" cy="14542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D5EF76-534E-4FD8-AEE8-19F3E164B8E8}"/>
              </a:ext>
            </a:extLst>
          </p:cNvPr>
          <p:cNvSpPr/>
          <p:nvPr/>
        </p:nvSpPr>
        <p:spPr>
          <a:xfrm>
            <a:off x="7778931" y="2303964"/>
            <a:ext cx="685800" cy="364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017A2-384C-4CEA-BFDD-82F6787AB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20"/>
          <a:stretch/>
        </p:blipFill>
        <p:spPr>
          <a:xfrm>
            <a:off x="6496265" y="2952750"/>
            <a:ext cx="1968466" cy="149033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70CF3E2-2E37-4A5B-88F5-33DB78BF425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593621"/>
            <a:ext cx="8353177" cy="273072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Pozzolanic reaction </a:t>
            </a:r>
            <a:r>
              <a:rPr lang="en-US" dirty="0"/>
              <a:t>(e.g. GFC_T1600)</a:t>
            </a:r>
          </a:p>
          <a:p>
            <a:pPr lvl="1"/>
            <a:r>
              <a:rPr lang="en-US" dirty="0"/>
              <a:t>Heat release, Ca(OH)</a:t>
            </a:r>
            <a:r>
              <a:rPr lang="en-US" baseline="-25000" dirty="0"/>
              <a:t>2</a:t>
            </a:r>
            <a:r>
              <a:rPr lang="en-US" dirty="0"/>
              <a:t> consumption, cement hydrate formation</a:t>
            </a:r>
            <a:br>
              <a:rPr lang="en-US" dirty="0"/>
            </a:br>
            <a:r>
              <a:rPr lang="en-US" dirty="0"/>
              <a:t>(ettringite, </a:t>
            </a:r>
            <a:r>
              <a:rPr lang="en-US" dirty="0" err="1"/>
              <a:t>AFm</a:t>
            </a:r>
            <a:r>
              <a:rPr lang="en-US" dirty="0"/>
              <a:t>, C-S-H)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Hydraulic reaction </a:t>
            </a:r>
            <a:r>
              <a:rPr lang="en-US" dirty="0"/>
              <a:t>(e.g. </a:t>
            </a:r>
            <a:r>
              <a:rPr lang="en-US" dirty="0" err="1"/>
              <a:t>FeNi</a:t>
            </a:r>
            <a:r>
              <a:rPr lang="en-US" dirty="0"/>
              <a:t> slag)</a:t>
            </a:r>
          </a:p>
          <a:p>
            <a:pPr lvl="1"/>
            <a:r>
              <a:rPr lang="en-US" dirty="0"/>
              <a:t>Heat release, little Ca(OH)</a:t>
            </a:r>
            <a:r>
              <a:rPr lang="en-US" baseline="-25000" dirty="0"/>
              <a:t>2</a:t>
            </a:r>
            <a:r>
              <a:rPr lang="en-US" dirty="0"/>
              <a:t> consumption, cement hydrate formation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Gypsum formation </a:t>
            </a:r>
            <a:r>
              <a:rPr lang="en-US" dirty="0"/>
              <a:t>(e.g. JFC)</a:t>
            </a:r>
          </a:p>
          <a:p>
            <a:pPr lvl="1"/>
            <a:r>
              <a:rPr lang="en-US" dirty="0"/>
              <a:t>Heat release, Ca(OH)</a:t>
            </a:r>
            <a:r>
              <a:rPr lang="en-US" baseline="-25000" dirty="0"/>
              <a:t>2</a:t>
            </a:r>
            <a:r>
              <a:rPr lang="en-US" dirty="0"/>
              <a:t> consumption, gypsum formation</a:t>
            </a:r>
          </a:p>
          <a:p>
            <a:pPr lvl="1"/>
            <a:r>
              <a:rPr lang="en-US" dirty="0"/>
              <a:t>Generation of gypsum can lead to internal </a:t>
            </a:r>
            <a:r>
              <a:rPr lang="en-US" dirty="0" err="1"/>
              <a:t>sulphate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242656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950E33-C5EC-4C1F-AEE2-7B814DF4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perspectives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0FCA-2069-4000-A7AF-72FBEFCE90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C67F-DC1F-40A3-80CD-8599B3CFE8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7B3E0-C660-4562-85BF-4BD53D995B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21AF48-C206-461D-900C-8C21AEAB2AF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3850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 new test method</a:t>
            </a:r>
          </a:p>
          <a:p>
            <a:r>
              <a:rPr lang="en-US" sz="1400" dirty="0"/>
              <a:t>RILEM TC 267 TRM proposes R3 calorimetry test as reliable and relevant method to measure the reactivity of materials to be used as SCM in blended cements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Reactivity of non-ferrous metallurgy slags and sludges</a:t>
            </a:r>
          </a:p>
          <a:p>
            <a:r>
              <a:rPr lang="en-US" sz="1400" dirty="0"/>
              <a:t>Pyrometallurgical plasma treatment (reducing atmosphere) is beneficial in terms of SCM reactivity. Extraction of liquid metal at 1600 °C and production of molten slag is most beneficial</a:t>
            </a:r>
          </a:p>
          <a:p>
            <a:r>
              <a:rPr lang="en-US" sz="1400" dirty="0"/>
              <a:t>Acid leaching and bioleaching reduced suitability to use as SCM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Next steps</a:t>
            </a:r>
          </a:p>
          <a:p>
            <a:r>
              <a:rPr lang="en-US" sz="1400" dirty="0"/>
              <a:t>Three blended cements are being tested containing </a:t>
            </a:r>
            <a:r>
              <a:rPr lang="en-US" sz="1400" dirty="0" err="1"/>
              <a:t>FeNi</a:t>
            </a:r>
            <a:r>
              <a:rPr lang="en-US" sz="1400" dirty="0"/>
              <a:t> slag and two slags from plasma treatment</a:t>
            </a:r>
          </a:p>
          <a:p>
            <a:r>
              <a:rPr lang="en-US" sz="1400" dirty="0"/>
              <a:t>The use of the cements in small scale prototypes will be demonstrated</a:t>
            </a:r>
          </a:p>
          <a:p>
            <a:r>
              <a:rPr lang="en-US" sz="1400" dirty="0"/>
              <a:t>LCA, LCC and market study for the developed products will be carried out</a:t>
            </a:r>
            <a:endParaRPr lang="LID4096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D8283-AF44-4650-95BE-453E77C38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5BF902-4789-4220-A19D-6D3C7E1E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2074187"/>
            <a:ext cx="5969000" cy="497563"/>
          </a:xfrm>
        </p:spPr>
        <p:txBody>
          <a:bodyPr/>
          <a:lstStyle/>
          <a:p>
            <a:pPr algn="ctr"/>
            <a:r>
              <a:rPr lang="en-US" sz="2400" dirty="0"/>
              <a:t>Thank you for your attention!</a:t>
            </a:r>
            <a:endParaRPr lang="LID4096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BF376-2F93-474F-9C8E-83452F41B06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AC392-FE57-4271-BEBE-0FB2CCBED5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EE46-F028-400B-9208-092FF89C62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7429-4B72-4BB5-97EB-003F58E62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  <p:grpSp>
        <p:nvGrpSpPr>
          <p:cNvPr id="14" name="Group 5">
            <a:extLst>
              <a:ext uri="{FF2B5EF4-FFF2-40B4-BE49-F238E27FC236}">
                <a16:creationId xmlns:a16="http://schemas.microsoft.com/office/drawing/2014/main" id="{5F3A5785-0D07-477A-9370-195F383A058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328839"/>
            <a:ext cx="4000500" cy="701675"/>
            <a:chOff x="0" y="0"/>
            <a:chExt cx="46805" cy="8227"/>
          </a:xfrm>
          <a:solidFill>
            <a:schemeClr val="bg1"/>
          </a:solidFill>
        </p:grpSpPr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0E84BCE3-D143-4519-86A8-9D7F339BAA3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908" y="0"/>
              <a:ext cx="35897" cy="822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EUROPEAN UNION</a:t>
              </a:r>
              <a:endParaRPr kumimoji="0" lang="en-US" alt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This project has received funding from the European Union’s Horizon 2020 research and innovation </a:t>
              </a:r>
              <a:r>
                <a:rPr kumimoji="0" lang="en-US" altLang="fi-FI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programme</a:t>
              </a:r>
              <a:r>
                <a:rPr kumimoji="0" lang="en-US" altLang="fi-FI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ahoma" pitchFamily="34" charset="0"/>
                  <a:cs typeface="Arial" pitchFamily="34" charset="0"/>
                </a:rPr>
                <a:t> under grant agreement No 690088.</a:t>
              </a:r>
              <a:endParaRPr kumimoji="0" lang="en-US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F63F869-B1BC-4B3F-B9A5-A6AE25D17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"/>
              <a:ext cx="10717" cy="716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38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ECC76-2679-49ED-B5CE-3A282547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Public </a:t>
            </a:r>
            <a:r>
              <a:rPr lang="fr-CH" dirty="0" err="1"/>
              <a:t>awareness</a:t>
            </a:r>
            <a:r>
              <a:rPr lang="fr-CH" dirty="0"/>
              <a:t> and Pressure </a:t>
            </a:r>
            <a:r>
              <a:rPr lang="fr-CH" dirty="0" err="1"/>
              <a:t>is</a:t>
            </a:r>
            <a:r>
              <a:rPr lang="fr-CH" dirty="0"/>
              <a:t> Rising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5BFC5-3827-4856-9C65-DB1250DA20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A4827-FDBE-47B6-B5F3-EB0527A864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AC10-C180-40F5-8B06-36CC101F6F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971302-4CB4-4AE2-BEA2-7FC962FD5B4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78A39-D1C1-4E92-A85F-37AA3B127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12963" r="32500" b="4872"/>
          <a:stretch/>
        </p:blipFill>
        <p:spPr>
          <a:xfrm rot="21174203">
            <a:off x="735373" y="1367310"/>
            <a:ext cx="2323190" cy="339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784A1D-19CF-42B7-9729-09F42CDB5CAC}"/>
              </a:ext>
            </a:extLst>
          </p:cNvPr>
          <p:cNvSpPr txBox="1"/>
          <p:nvPr/>
        </p:nvSpPr>
        <p:spPr>
          <a:xfrm>
            <a:off x="1836762" y="4769124"/>
            <a:ext cx="907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UNEP, 2017</a:t>
            </a:r>
            <a:endParaRPr lang="LID4096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41E71-C7CD-4568-BDF7-B4F148BFF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5" t="8056" r="32813" b="3750"/>
          <a:stretch/>
        </p:blipFill>
        <p:spPr>
          <a:xfrm rot="21081861">
            <a:off x="6116843" y="1399913"/>
            <a:ext cx="2324170" cy="3265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E590D2-12ED-42B4-B1BC-F7232FAD8561}"/>
              </a:ext>
            </a:extLst>
          </p:cNvPr>
          <p:cNvSpPr txBox="1"/>
          <p:nvPr/>
        </p:nvSpPr>
        <p:spPr>
          <a:xfrm>
            <a:off x="6348640" y="4807168"/>
            <a:ext cx="2427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/>
              <a:t>European</a:t>
            </a:r>
            <a:r>
              <a:rPr lang="fr-CH" sz="1200" dirty="0"/>
              <a:t> </a:t>
            </a:r>
            <a:r>
              <a:rPr lang="fr-CH" sz="1200" dirty="0" err="1"/>
              <a:t>Climate</a:t>
            </a:r>
            <a:r>
              <a:rPr lang="fr-CH" sz="1200" dirty="0"/>
              <a:t> </a:t>
            </a:r>
            <a:r>
              <a:rPr lang="fr-CH" sz="1200" dirty="0" err="1"/>
              <a:t>Foundation</a:t>
            </a:r>
            <a:r>
              <a:rPr lang="fr-CH" sz="1200" dirty="0"/>
              <a:t>, 2018</a:t>
            </a:r>
            <a:endParaRPr lang="LID4096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C3F32A-F353-4511-BEF2-5EBBF6EBC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22082" r="39167" b="18889"/>
          <a:stretch/>
        </p:blipFill>
        <p:spPr>
          <a:xfrm rot="21114665">
            <a:off x="3475903" y="1452032"/>
            <a:ext cx="2197530" cy="3242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AC3ED6-2C10-4253-B0CD-6CB6005AD7EC}"/>
              </a:ext>
            </a:extLst>
          </p:cNvPr>
          <p:cNvSpPr txBox="1"/>
          <p:nvPr/>
        </p:nvSpPr>
        <p:spPr>
          <a:xfrm>
            <a:off x="4061064" y="4779096"/>
            <a:ext cx="156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Chatham House, 2017</a:t>
            </a:r>
            <a:endParaRPr lang="LID4096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73641D-70BF-4181-8838-9D2A4CFC8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9FB2-80E0-4CBE-ACAE-3C2ECF30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SCMs</a:t>
            </a:r>
            <a:r>
              <a:rPr lang="fr-CH" dirty="0"/>
              <a:t> and </a:t>
            </a:r>
            <a:r>
              <a:rPr lang="fr-CH" dirty="0" err="1"/>
              <a:t>cement</a:t>
            </a:r>
            <a:r>
              <a:rPr lang="fr-CH" dirty="0"/>
              <a:t> CO</a:t>
            </a:r>
            <a:r>
              <a:rPr lang="fr-CH" baseline="-25000" dirty="0"/>
              <a:t>2</a:t>
            </a:r>
            <a:endParaRPr lang="LID4096" baseline="-25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B5C47-65C6-4985-801E-E499DC83BB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6805-62B6-4FFD-AEEB-94E3F499D2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993B9-7C8E-4024-8F61-248B32CBCF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A2EE15-BB65-4232-A402-9635BA2C0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69284"/>
          </a:xfrm>
        </p:spPr>
        <p:txBody>
          <a:bodyPr/>
          <a:lstStyle/>
          <a:p>
            <a:r>
              <a:rPr lang="fr-CH" sz="1600" dirty="0" err="1"/>
              <a:t>Ordinary</a:t>
            </a:r>
            <a:r>
              <a:rPr lang="fr-CH" sz="1600" dirty="0"/>
              <a:t> Portland </a:t>
            </a:r>
            <a:r>
              <a:rPr lang="fr-CH" sz="1600" dirty="0" err="1"/>
              <a:t>cement</a:t>
            </a:r>
            <a:r>
              <a:rPr lang="fr-CH" sz="1600" dirty="0"/>
              <a:t> </a:t>
            </a:r>
            <a:r>
              <a:rPr lang="fr-CH" sz="1600" dirty="0" err="1"/>
              <a:t>consists</a:t>
            </a:r>
            <a:r>
              <a:rPr lang="fr-CH" sz="1600" dirty="0"/>
              <a:t> of Portland clinker (95%) and Ca-sulfate (5%)</a:t>
            </a:r>
          </a:p>
          <a:p>
            <a:pPr lvl="1"/>
            <a:r>
              <a:rPr lang="fr-CH" sz="1400" dirty="0"/>
              <a:t>Portland clinker </a:t>
            </a:r>
            <a:r>
              <a:rPr lang="fr-CH" sz="1400" dirty="0" err="1"/>
              <a:t>is</a:t>
            </a:r>
            <a:r>
              <a:rPr lang="fr-CH" sz="1400" dirty="0"/>
              <a:t> </a:t>
            </a:r>
            <a:r>
              <a:rPr lang="fr-CH" sz="1400" dirty="0" err="1"/>
              <a:t>produced</a:t>
            </a:r>
            <a:r>
              <a:rPr lang="fr-CH" sz="1400" dirty="0"/>
              <a:t> by </a:t>
            </a:r>
            <a:r>
              <a:rPr lang="fr-CH" sz="1400" dirty="0" err="1"/>
              <a:t>firing</a:t>
            </a:r>
            <a:r>
              <a:rPr lang="fr-CH" sz="1400" dirty="0"/>
              <a:t> a </a:t>
            </a:r>
            <a:r>
              <a:rPr lang="fr-CH" sz="1400" dirty="0" err="1"/>
              <a:t>raw</a:t>
            </a:r>
            <a:r>
              <a:rPr lang="fr-CH" sz="1400" dirty="0"/>
              <a:t> </a:t>
            </a:r>
            <a:r>
              <a:rPr lang="fr-CH" sz="1400" dirty="0" err="1"/>
              <a:t>meal</a:t>
            </a:r>
            <a:r>
              <a:rPr lang="fr-CH" sz="1400" dirty="0"/>
              <a:t> of </a:t>
            </a:r>
            <a:r>
              <a:rPr lang="fr-CH" sz="1400" dirty="0" err="1"/>
              <a:t>limestone</a:t>
            </a:r>
            <a:r>
              <a:rPr lang="fr-CH" sz="1400" dirty="0"/>
              <a:t> and </a:t>
            </a:r>
            <a:r>
              <a:rPr lang="fr-CH" sz="1400" dirty="0" err="1"/>
              <a:t>clay</a:t>
            </a:r>
            <a:r>
              <a:rPr lang="fr-CH" sz="1400" dirty="0"/>
              <a:t> at 1450 °C</a:t>
            </a:r>
          </a:p>
          <a:p>
            <a:pPr lvl="1"/>
            <a:r>
              <a:rPr lang="fr-CH" sz="1400" dirty="0"/>
              <a:t>Portland clinker </a:t>
            </a:r>
            <a:r>
              <a:rPr lang="fr-CH" sz="1400" dirty="0" err="1"/>
              <a:t>consists</a:t>
            </a:r>
            <a:r>
              <a:rPr lang="fr-CH" sz="1400" dirty="0"/>
              <a:t> </a:t>
            </a:r>
            <a:r>
              <a:rPr lang="fr-CH" sz="1400" dirty="0" err="1"/>
              <a:t>mainly</a:t>
            </a:r>
            <a:r>
              <a:rPr lang="fr-CH" sz="1400" dirty="0"/>
              <a:t> of calcium silicates (C</a:t>
            </a:r>
            <a:r>
              <a:rPr lang="fr-CH" sz="1400" baseline="-25000" dirty="0"/>
              <a:t>3</a:t>
            </a:r>
            <a:r>
              <a:rPr lang="fr-CH" sz="1400" dirty="0"/>
              <a:t>S, C</a:t>
            </a:r>
            <a:r>
              <a:rPr lang="fr-CH" sz="1400" baseline="-25000" dirty="0"/>
              <a:t>2</a:t>
            </a:r>
            <a:r>
              <a:rPr lang="fr-CH" sz="1400" dirty="0"/>
              <a:t>S), calcium aluminate (C</a:t>
            </a:r>
            <a:r>
              <a:rPr lang="fr-CH" sz="1400" baseline="-25000" dirty="0"/>
              <a:t>3</a:t>
            </a:r>
            <a:r>
              <a:rPr lang="fr-CH" sz="1400" dirty="0"/>
              <a:t>A) and ferrite (C</a:t>
            </a:r>
            <a:r>
              <a:rPr lang="fr-CH" sz="1400" baseline="-25000" dirty="0"/>
              <a:t>4</a:t>
            </a:r>
            <a:r>
              <a:rPr lang="fr-CH" sz="1400" dirty="0"/>
              <a:t>AF)</a:t>
            </a:r>
          </a:p>
          <a:p>
            <a:pPr lvl="1"/>
            <a:endParaRPr lang="fr-CH" sz="1400" dirty="0"/>
          </a:p>
          <a:p>
            <a:r>
              <a:rPr lang="fr-CH" sz="1600" dirty="0"/>
              <a:t>Production of 1 tonne of clinker </a:t>
            </a:r>
            <a:r>
              <a:rPr lang="fr-CH" sz="1600" dirty="0" err="1"/>
              <a:t>emits</a:t>
            </a:r>
            <a:r>
              <a:rPr lang="fr-CH" sz="1600" dirty="0"/>
              <a:t> </a:t>
            </a:r>
            <a:r>
              <a:rPr lang="fr-CH" sz="1600" dirty="0" err="1"/>
              <a:t>around</a:t>
            </a:r>
            <a:r>
              <a:rPr lang="fr-CH" sz="1600" dirty="0"/>
              <a:t> 0.9 tonne of CO</a:t>
            </a:r>
            <a:r>
              <a:rPr lang="fr-CH" sz="1600" baseline="-25000" dirty="0"/>
              <a:t>2</a:t>
            </a:r>
          </a:p>
          <a:p>
            <a:pPr lvl="1"/>
            <a:r>
              <a:rPr lang="fr-CH" sz="1400" dirty="0"/>
              <a:t>60% of the </a:t>
            </a:r>
            <a:r>
              <a:rPr lang="fr-CH" sz="1400" dirty="0" err="1"/>
              <a:t>emissions</a:t>
            </a:r>
            <a:r>
              <a:rPr lang="fr-CH" sz="1400" dirty="0"/>
              <a:t> </a:t>
            </a:r>
            <a:r>
              <a:rPr lang="fr-CH" sz="1400" dirty="0" err="1"/>
              <a:t>result</a:t>
            </a:r>
            <a:r>
              <a:rPr lang="fr-CH" sz="1400" dirty="0"/>
              <a:t> </a:t>
            </a:r>
            <a:r>
              <a:rPr lang="fr-CH" sz="1400" dirty="0" err="1"/>
              <a:t>from</a:t>
            </a:r>
            <a:r>
              <a:rPr lang="fr-CH" sz="1400" dirty="0"/>
              <a:t> </a:t>
            </a:r>
            <a:r>
              <a:rPr lang="fr-CH" sz="1400" dirty="0" err="1"/>
              <a:t>decarbonation</a:t>
            </a:r>
            <a:r>
              <a:rPr lang="fr-CH" sz="1400" dirty="0"/>
              <a:t> of </a:t>
            </a:r>
            <a:r>
              <a:rPr lang="fr-CH" sz="1400" dirty="0" err="1"/>
              <a:t>limestone</a:t>
            </a:r>
            <a:r>
              <a:rPr lang="fr-CH" sz="1400" dirty="0"/>
              <a:t>, 40% </a:t>
            </a:r>
            <a:r>
              <a:rPr lang="fr-CH" sz="1400" dirty="0" err="1"/>
              <a:t>from</a:t>
            </a:r>
            <a:r>
              <a:rPr lang="fr-CH" sz="1400" dirty="0"/>
              <a:t> the process</a:t>
            </a:r>
          </a:p>
          <a:p>
            <a:pPr lvl="1"/>
            <a:endParaRPr lang="fr-CH" sz="1400" dirty="0"/>
          </a:p>
          <a:p>
            <a:r>
              <a:rPr lang="fr-CH" sz="1600" dirty="0"/>
              <a:t>Options for </a:t>
            </a:r>
            <a:r>
              <a:rPr lang="fr-CH" sz="1600" dirty="0" err="1"/>
              <a:t>reducing</a:t>
            </a:r>
            <a:r>
              <a:rPr lang="fr-CH" sz="1600" dirty="0"/>
              <a:t> CO</a:t>
            </a:r>
            <a:r>
              <a:rPr lang="fr-CH" sz="1600" baseline="-25000" dirty="0"/>
              <a:t>2</a:t>
            </a:r>
            <a:r>
              <a:rPr lang="fr-CH" sz="1600" dirty="0"/>
              <a:t> </a:t>
            </a:r>
            <a:r>
              <a:rPr lang="fr-CH" sz="1600" dirty="0" err="1"/>
              <a:t>emissions</a:t>
            </a:r>
            <a:endParaRPr lang="fr-CH" sz="1600" dirty="0"/>
          </a:p>
          <a:p>
            <a:pPr marL="519113" lvl="1" indent="-342900">
              <a:buFont typeface="+mj-lt"/>
              <a:buAutoNum type="arabicPeriod"/>
            </a:pPr>
            <a:r>
              <a:rPr lang="fr-CH" sz="1400" dirty="0"/>
              <a:t>Modern </a:t>
            </a:r>
            <a:r>
              <a:rPr lang="fr-CH" sz="1400" dirty="0" err="1"/>
              <a:t>kilns</a:t>
            </a:r>
            <a:r>
              <a:rPr lang="fr-CH" sz="1400" dirty="0"/>
              <a:t> are at </a:t>
            </a:r>
            <a:r>
              <a:rPr lang="fr-CH" sz="1400" dirty="0" err="1"/>
              <a:t>thermodynamic</a:t>
            </a:r>
            <a:r>
              <a:rPr lang="fr-CH" sz="1400" dirty="0"/>
              <a:t> </a:t>
            </a:r>
            <a:r>
              <a:rPr lang="fr-CH" sz="1400" dirty="0" err="1"/>
              <a:t>limit</a:t>
            </a:r>
            <a:r>
              <a:rPr lang="fr-CH" sz="1400" dirty="0"/>
              <a:t> in </a:t>
            </a:r>
            <a:r>
              <a:rPr lang="fr-CH" sz="1400" dirty="0" err="1"/>
              <a:t>terms</a:t>
            </a:r>
            <a:r>
              <a:rPr lang="fr-CH" sz="1400" dirty="0"/>
              <a:t> of </a:t>
            </a:r>
            <a:r>
              <a:rPr lang="fr-CH" sz="1400" dirty="0" err="1"/>
              <a:t>efficiency</a:t>
            </a:r>
            <a:r>
              <a:rPr lang="fr-CH" sz="1400" dirty="0"/>
              <a:t> (</a:t>
            </a:r>
            <a:r>
              <a:rPr lang="fr-CH" sz="1400" dirty="0" err="1"/>
              <a:t>little</a:t>
            </a:r>
            <a:r>
              <a:rPr lang="fr-CH" sz="1400" dirty="0"/>
              <a:t> </a:t>
            </a:r>
            <a:r>
              <a:rPr lang="fr-CH" sz="1400" dirty="0" err="1"/>
              <a:t>margin</a:t>
            </a:r>
            <a:r>
              <a:rPr lang="fr-CH" sz="1400" dirty="0"/>
              <a:t>)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/>
              <a:t>Co-</a:t>
            </a:r>
            <a:r>
              <a:rPr lang="fr-CH" sz="1400" dirty="0" err="1"/>
              <a:t>processing</a:t>
            </a:r>
            <a:r>
              <a:rPr lang="fr-CH" sz="1400" dirty="0"/>
              <a:t> of </a:t>
            </a:r>
            <a:r>
              <a:rPr lang="fr-CH" sz="1400" dirty="0" err="1"/>
              <a:t>waste</a:t>
            </a:r>
            <a:r>
              <a:rPr lang="fr-CH" sz="1400" dirty="0"/>
              <a:t> fuels – </a:t>
            </a:r>
            <a:r>
              <a:rPr lang="fr-CH" sz="1400" dirty="0" err="1"/>
              <a:t>offer</a:t>
            </a:r>
            <a:r>
              <a:rPr lang="fr-CH" sz="1400" dirty="0"/>
              <a:t> </a:t>
            </a:r>
            <a:r>
              <a:rPr lang="fr-CH" sz="1400" dirty="0" err="1"/>
              <a:t>is</a:t>
            </a:r>
            <a:r>
              <a:rPr lang="fr-CH" sz="1400" dirty="0"/>
              <a:t> </a:t>
            </a:r>
            <a:r>
              <a:rPr lang="fr-CH" sz="1400" dirty="0" err="1"/>
              <a:t>limited</a:t>
            </a:r>
            <a:r>
              <a:rPr lang="fr-CH" sz="1400" dirty="0"/>
              <a:t> / </a:t>
            </a:r>
            <a:r>
              <a:rPr lang="fr-CH" sz="1400" dirty="0" err="1"/>
              <a:t>little</a:t>
            </a:r>
            <a:r>
              <a:rPr lang="fr-CH" sz="1400" dirty="0"/>
              <a:t> </a:t>
            </a:r>
            <a:r>
              <a:rPr lang="fr-CH" sz="1400" dirty="0" err="1"/>
              <a:t>improvement</a:t>
            </a:r>
            <a:r>
              <a:rPr lang="fr-CH" sz="1400" dirty="0"/>
              <a:t> possible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/>
              <a:t>Replacement of clinker by </a:t>
            </a:r>
            <a:r>
              <a:rPr lang="fr-CH" sz="1400" dirty="0" err="1"/>
              <a:t>SCMs</a:t>
            </a:r>
            <a:r>
              <a:rPr lang="fr-CH" sz="1400" dirty="0"/>
              <a:t>, i.e. </a:t>
            </a:r>
            <a:r>
              <a:rPr lang="fr-CH" sz="1400" dirty="0" err="1"/>
              <a:t>iron</a:t>
            </a:r>
            <a:r>
              <a:rPr lang="fr-CH" sz="1400" dirty="0"/>
              <a:t> blast </a:t>
            </a:r>
            <a:r>
              <a:rPr lang="fr-CH" sz="1400" dirty="0" err="1"/>
              <a:t>furnace</a:t>
            </a:r>
            <a:r>
              <a:rPr lang="fr-CH" sz="1400" dirty="0"/>
              <a:t> </a:t>
            </a:r>
            <a:r>
              <a:rPr lang="fr-CH" sz="1400" dirty="0" err="1"/>
              <a:t>slag</a:t>
            </a:r>
            <a:r>
              <a:rPr lang="fr-CH" sz="1400" dirty="0"/>
              <a:t>, </a:t>
            </a:r>
            <a:r>
              <a:rPr lang="fr-CH" sz="1400" dirty="0" err="1"/>
              <a:t>coal</a:t>
            </a:r>
            <a:r>
              <a:rPr lang="fr-CH" sz="1400" dirty="0"/>
              <a:t> combustion </a:t>
            </a:r>
            <a:r>
              <a:rPr lang="fr-CH" sz="1400" dirty="0" err="1"/>
              <a:t>fly</a:t>
            </a:r>
            <a:r>
              <a:rPr lang="fr-CH" sz="1400" dirty="0"/>
              <a:t> </a:t>
            </a:r>
            <a:r>
              <a:rPr lang="fr-CH" sz="1400" dirty="0" err="1"/>
              <a:t>ash</a:t>
            </a:r>
            <a:r>
              <a:rPr lang="fr-CH" sz="1400" dirty="0"/>
              <a:t> etc.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/>
              <a:t>CCS/CCU – </a:t>
            </a:r>
            <a:r>
              <a:rPr lang="fr-CH" sz="1400" dirty="0" err="1"/>
              <a:t>technical</a:t>
            </a:r>
            <a:r>
              <a:rPr lang="fr-CH" sz="1400" dirty="0"/>
              <a:t>/</a:t>
            </a:r>
            <a:r>
              <a:rPr lang="fr-CH" sz="1400" dirty="0" err="1"/>
              <a:t>economic</a:t>
            </a:r>
            <a:r>
              <a:rPr lang="fr-CH" sz="1400" dirty="0"/>
              <a:t> </a:t>
            </a:r>
            <a:r>
              <a:rPr lang="fr-CH" sz="1400" dirty="0" err="1"/>
              <a:t>feasibility</a:t>
            </a:r>
            <a:r>
              <a:rPr lang="fr-CH" sz="1400" dirty="0"/>
              <a:t> </a:t>
            </a:r>
            <a:r>
              <a:rPr lang="fr-CH" sz="1400" dirty="0" err="1"/>
              <a:t>highly</a:t>
            </a:r>
            <a:r>
              <a:rPr lang="fr-CH" sz="1400" dirty="0"/>
              <a:t> </a:t>
            </a:r>
            <a:r>
              <a:rPr lang="fr-CH" sz="1400" dirty="0" err="1"/>
              <a:t>uncertain</a:t>
            </a:r>
            <a:r>
              <a:rPr lang="fr-CH" sz="1400" dirty="0"/>
              <a:t> (large </a:t>
            </a:r>
            <a:r>
              <a:rPr lang="fr-CH" sz="1400" dirty="0" err="1"/>
              <a:t>investments</a:t>
            </a:r>
            <a:r>
              <a:rPr lang="fr-CH" sz="1400" dirty="0"/>
              <a:t>)</a:t>
            </a:r>
          </a:p>
          <a:p>
            <a:endParaRPr lang="LID4096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8AC33-AF45-4052-B677-C1559FA0F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9FB2-80E0-4CBE-ACAE-3C2ECF30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SCMs</a:t>
            </a:r>
            <a:r>
              <a:rPr lang="fr-CH" dirty="0"/>
              <a:t> and </a:t>
            </a:r>
            <a:r>
              <a:rPr lang="fr-CH" dirty="0" err="1"/>
              <a:t>cement</a:t>
            </a:r>
            <a:r>
              <a:rPr lang="fr-CH" dirty="0"/>
              <a:t> CO</a:t>
            </a:r>
            <a:r>
              <a:rPr lang="fr-CH" baseline="-25000" dirty="0"/>
              <a:t>2</a:t>
            </a:r>
            <a:endParaRPr lang="LID4096" baseline="-25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B5C47-65C6-4985-801E-E499DC83BB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6805-62B6-4FFD-AEEB-94E3F499D2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993B9-7C8E-4024-8F61-248B32CBCF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A2EE15-BB65-4232-A402-9635BA2C0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69284"/>
          </a:xfrm>
        </p:spPr>
        <p:txBody>
          <a:bodyPr/>
          <a:lstStyle/>
          <a:p>
            <a:r>
              <a:rPr lang="fr-CH" sz="1600" dirty="0" err="1"/>
              <a:t>Ordinary</a:t>
            </a:r>
            <a:r>
              <a:rPr lang="fr-CH" sz="1600" dirty="0"/>
              <a:t> Portland </a:t>
            </a:r>
            <a:r>
              <a:rPr lang="fr-CH" sz="1600" dirty="0" err="1"/>
              <a:t>cement</a:t>
            </a:r>
            <a:r>
              <a:rPr lang="fr-CH" sz="1600" dirty="0"/>
              <a:t> </a:t>
            </a:r>
            <a:r>
              <a:rPr lang="fr-CH" sz="1600" dirty="0" err="1"/>
              <a:t>consists</a:t>
            </a:r>
            <a:r>
              <a:rPr lang="fr-CH" sz="1600" dirty="0"/>
              <a:t> of Portland clinker (95%) and Ca-sulfate (5%)</a:t>
            </a:r>
          </a:p>
          <a:p>
            <a:pPr lvl="1"/>
            <a:r>
              <a:rPr lang="fr-CH" sz="1400" dirty="0"/>
              <a:t>Portland clinker </a:t>
            </a:r>
            <a:r>
              <a:rPr lang="fr-CH" sz="1400" dirty="0" err="1"/>
              <a:t>is</a:t>
            </a:r>
            <a:r>
              <a:rPr lang="fr-CH" sz="1400" dirty="0"/>
              <a:t> </a:t>
            </a:r>
            <a:r>
              <a:rPr lang="fr-CH" sz="1400" dirty="0" err="1"/>
              <a:t>produced</a:t>
            </a:r>
            <a:r>
              <a:rPr lang="fr-CH" sz="1400" dirty="0"/>
              <a:t> by </a:t>
            </a:r>
            <a:r>
              <a:rPr lang="fr-CH" sz="1400" dirty="0" err="1"/>
              <a:t>firing</a:t>
            </a:r>
            <a:r>
              <a:rPr lang="fr-CH" sz="1400" dirty="0"/>
              <a:t> a </a:t>
            </a:r>
            <a:r>
              <a:rPr lang="fr-CH" sz="1400" dirty="0" err="1"/>
              <a:t>raw</a:t>
            </a:r>
            <a:r>
              <a:rPr lang="fr-CH" sz="1400" dirty="0"/>
              <a:t> </a:t>
            </a:r>
            <a:r>
              <a:rPr lang="fr-CH" sz="1400" dirty="0" err="1"/>
              <a:t>meal</a:t>
            </a:r>
            <a:r>
              <a:rPr lang="fr-CH" sz="1400" dirty="0"/>
              <a:t> of </a:t>
            </a:r>
            <a:r>
              <a:rPr lang="fr-CH" sz="1400" dirty="0" err="1"/>
              <a:t>limestone</a:t>
            </a:r>
            <a:r>
              <a:rPr lang="fr-CH" sz="1400" dirty="0"/>
              <a:t> and </a:t>
            </a:r>
            <a:r>
              <a:rPr lang="fr-CH" sz="1400" dirty="0" err="1"/>
              <a:t>clay</a:t>
            </a:r>
            <a:r>
              <a:rPr lang="fr-CH" sz="1400" dirty="0"/>
              <a:t> at 1450 °C</a:t>
            </a:r>
          </a:p>
          <a:p>
            <a:pPr lvl="1"/>
            <a:r>
              <a:rPr lang="fr-CH" sz="1400" dirty="0"/>
              <a:t>Portland clinker </a:t>
            </a:r>
            <a:r>
              <a:rPr lang="fr-CH" sz="1400" dirty="0" err="1"/>
              <a:t>consists</a:t>
            </a:r>
            <a:r>
              <a:rPr lang="fr-CH" sz="1400" dirty="0"/>
              <a:t> </a:t>
            </a:r>
            <a:r>
              <a:rPr lang="fr-CH" sz="1400" dirty="0" err="1"/>
              <a:t>mainly</a:t>
            </a:r>
            <a:r>
              <a:rPr lang="fr-CH" sz="1400" dirty="0"/>
              <a:t> of calcium silicates (C</a:t>
            </a:r>
            <a:r>
              <a:rPr lang="fr-CH" sz="1400" baseline="-25000" dirty="0"/>
              <a:t>3</a:t>
            </a:r>
            <a:r>
              <a:rPr lang="fr-CH" sz="1400" dirty="0"/>
              <a:t>S, C</a:t>
            </a:r>
            <a:r>
              <a:rPr lang="fr-CH" sz="1400" baseline="-25000" dirty="0"/>
              <a:t>2</a:t>
            </a:r>
            <a:r>
              <a:rPr lang="fr-CH" sz="1400" dirty="0"/>
              <a:t>S), calcium aluminate (C</a:t>
            </a:r>
            <a:r>
              <a:rPr lang="fr-CH" sz="1400" baseline="-25000" dirty="0"/>
              <a:t>3</a:t>
            </a:r>
            <a:r>
              <a:rPr lang="fr-CH" sz="1400" dirty="0"/>
              <a:t>A) and ferrite (C</a:t>
            </a:r>
            <a:r>
              <a:rPr lang="fr-CH" sz="1400" baseline="-25000" dirty="0"/>
              <a:t>4</a:t>
            </a:r>
            <a:r>
              <a:rPr lang="fr-CH" sz="1400" dirty="0"/>
              <a:t>AF)</a:t>
            </a:r>
          </a:p>
          <a:p>
            <a:pPr lvl="1"/>
            <a:endParaRPr lang="fr-CH" sz="1400" dirty="0"/>
          </a:p>
          <a:p>
            <a:r>
              <a:rPr lang="fr-CH" sz="1600" dirty="0"/>
              <a:t>Production of 1 tonne of clinker </a:t>
            </a:r>
            <a:r>
              <a:rPr lang="fr-CH" sz="1600" dirty="0" err="1"/>
              <a:t>emits</a:t>
            </a:r>
            <a:r>
              <a:rPr lang="fr-CH" sz="1600" dirty="0"/>
              <a:t> </a:t>
            </a:r>
            <a:r>
              <a:rPr lang="fr-CH" sz="1600" dirty="0" err="1"/>
              <a:t>around</a:t>
            </a:r>
            <a:r>
              <a:rPr lang="fr-CH" sz="1600" dirty="0"/>
              <a:t> 0.9 tonne of CO</a:t>
            </a:r>
            <a:r>
              <a:rPr lang="fr-CH" sz="1600" baseline="-25000" dirty="0"/>
              <a:t>2</a:t>
            </a:r>
          </a:p>
          <a:p>
            <a:pPr lvl="1"/>
            <a:r>
              <a:rPr lang="fr-CH" sz="1400" dirty="0"/>
              <a:t>60% of the </a:t>
            </a:r>
            <a:r>
              <a:rPr lang="fr-CH" sz="1400" dirty="0" err="1"/>
              <a:t>emissions</a:t>
            </a:r>
            <a:r>
              <a:rPr lang="fr-CH" sz="1400" dirty="0"/>
              <a:t> </a:t>
            </a:r>
            <a:r>
              <a:rPr lang="fr-CH" sz="1400" dirty="0" err="1"/>
              <a:t>result</a:t>
            </a:r>
            <a:r>
              <a:rPr lang="fr-CH" sz="1400" dirty="0"/>
              <a:t> </a:t>
            </a:r>
            <a:r>
              <a:rPr lang="fr-CH" sz="1400" dirty="0" err="1"/>
              <a:t>from</a:t>
            </a:r>
            <a:r>
              <a:rPr lang="fr-CH" sz="1400" dirty="0"/>
              <a:t> </a:t>
            </a:r>
            <a:r>
              <a:rPr lang="fr-CH" sz="1400" dirty="0" err="1"/>
              <a:t>decarbonation</a:t>
            </a:r>
            <a:r>
              <a:rPr lang="fr-CH" sz="1400" dirty="0"/>
              <a:t> of </a:t>
            </a:r>
            <a:r>
              <a:rPr lang="fr-CH" sz="1400" dirty="0" err="1"/>
              <a:t>limestone</a:t>
            </a:r>
            <a:r>
              <a:rPr lang="fr-CH" sz="1400" dirty="0"/>
              <a:t>, 40% </a:t>
            </a:r>
            <a:r>
              <a:rPr lang="fr-CH" sz="1400" dirty="0" err="1"/>
              <a:t>from</a:t>
            </a:r>
            <a:r>
              <a:rPr lang="fr-CH" sz="1400" dirty="0"/>
              <a:t> the process</a:t>
            </a:r>
          </a:p>
          <a:p>
            <a:pPr lvl="1"/>
            <a:endParaRPr lang="fr-CH" sz="1400" dirty="0"/>
          </a:p>
          <a:p>
            <a:r>
              <a:rPr lang="fr-CH" sz="1600" dirty="0"/>
              <a:t>Options for </a:t>
            </a:r>
            <a:r>
              <a:rPr lang="fr-CH" sz="1600" dirty="0" err="1"/>
              <a:t>reducing</a:t>
            </a:r>
            <a:r>
              <a:rPr lang="fr-CH" sz="1600" dirty="0"/>
              <a:t> CO</a:t>
            </a:r>
            <a:r>
              <a:rPr lang="fr-CH" sz="1600" baseline="-25000" dirty="0"/>
              <a:t>2</a:t>
            </a:r>
            <a:r>
              <a:rPr lang="fr-CH" sz="1600" dirty="0"/>
              <a:t> </a:t>
            </a:r>
            <a:r>
              <a:rPr lang="fr-CH" sz="1600" dirty="0" err="1"/>
              <a:t>emissions</a:t>
            </a:r>
            <a:endParaRPr lang="fr-CH" sz="1600" dirty="0"/>
          </a:p>
          <a:p>
            <a:pPr marL="519113" lvl="1" indent="-342900">
              <a:buFont typeface="+mj-lt"/>
              <a:buAutoNum type="arabicPeriod"/>
            </a:pP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Modern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kilns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are at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thermodynamic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limit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terms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efficiency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(no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margin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Co-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processing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waste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fuels –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offer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limited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/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little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improvement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possible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/>
              <a:t>Replacement of clinker by </a:t>
            </a:r>
            <a:r>
              <a:rPr lang="fr-CH" sz="1400" dirty="0" err="1"/>
              <a:t>SCMs</a:t>
            </a:r>
            <a:r>
              <a:rPr lang="fr-CH" sz="1400" dirty="0"/>
              <a:t>, i.e. </a:t>
            </a:r>
            <a:r>
              <a:rPr lang="fr-CH" sz="1400" dirty="0" err="1"/>
              <a:t>iron</a:t>
            </a:r>
            <a:r>
              <a:rPr lang="fr-CH" sz="1400" dirty="0"/>
              <a:t> blast </a:t>
            </a:r>
            <a:r>
              <a:rPr lang="fr-CH" sz="1400" dirty="0" err="1"/>
              <a:t>furnace</a:t>
            </a:r>
            <a:r>
              <a:rPr lang="fr-CH" sz="1400" dirty="0"/>
              <a:t> </a:t>
            </a:r>
            <a:r>
              <a:rPr lang="fr-CH" sz="1400" dirty="0" err="1"/>
              <a:t>slag</a:t>
            </a:r>
            <a:r>
              <a:rPr lang="fr-CH" sz="1400" dirty="0"/>
              <a:t>, </a:t>
            </a:r>
            <a:r>
              <a:rPr lang="fr-CH" sz="1400" dirty="0" err="1"/>
              <a:t>coal</a:t>
            </a:r>
            <a:r>
              <a:rPr lang="fr-CH" sz="1400" dirty="0"/>
              <a:t> combustion </a:t>
            </a:r>
            <a:r>
              <a:rPr lang="fr-CH" sz="1400" dirty="0" err="1"/>
              <a:t>fly</a:t>
            </a:r>
            <a:r>
              <a:rPr lang="fr-CH" sz="1400" dirty="0"/>
              <a:t> </a:t>
            </a:r>
            <a:r>
              <a:rPr lang="fr-CH" sz="1400" dirty="0" err="1"/>
              <a:t>ash</a:t>
            </a:r>
            <a:r>
              <a:rPr lang="fr-CH" sz="1400" dirty="0"/>
              <a:t> etc.</a:t>
            </a:r>
          </a:p>
          <a:p>
            <a:pPr marL="519113" lvl="1" indent="-342900">
              <a:buFont typeface="+mj-lt"/>
              <a:buAutoNum type="arabicPeriod"/>
            </a:pP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CCS/CCU –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economic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highly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uncertain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(large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investments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endParaRPr lang="LID4096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B07D4-816F-4AFD-912C-479ED6F58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opportunities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</a:t>
            </a:r>
            <a:r>
              <a:rPr lang="nl-BE" dirty="0" err="1"/>
              <a:t>SCMs</a:t>
            </a:r>
            <a:r>
              <a:rPr lang="nl-BE" dirty="0"/>
              <a:t> in </a:t>
            </a:r>
            <a:r>
              <a:rPr lang="nl-BE" dirty="0" err="1"/>
              <a:t>blended</a:t>
            </a:r>
            <a:r>
              <a:rPr lang="nl-BE" dirty="0"/>
              <a:t> </a:t>
            </a:r>
            <a:r>
              <a:rPr lang="nl-BE" dirty="0" err="1"/>
              <a:t>cements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988462" y="1379711"/>
            <a:ext cx="3719918" cy="3456657"/>
          </a:xfrm>
        </p:spPr>
        <p:txBody>
          <a:bodyPr>
            <a:normAutofit/>
          </a:bodyPr>
          <a:lstStyle/>
          <a:p>
            <a:pPr marL="128588" indent="-128588"/>
            <a:r>
              <a:rPr lang="fr-CH" sz="1400" b="1" dirty="0">
                <a:solidFill>
                  <a:schemeClr val="tx1"/>
                </a:solidFill>
              </a:rPr>
              <a:t>Challenge</a:t>
            </a:r>
          </a:p>
          <a:p>
            <a:pPr lvl="1"/>
            <a:r>
              <a:rPr lang="fr-CH" sz="1200" dirty="0">
                <a:solidFill>
                  <a:schemeClr val="tx1"/>
                </a:solidFill>
              </a:rPr>
              <a:t>Most </a:t>
            </a:r>
            <a:r>
              <a:rPr lang="fr-CH" sz="1200" dirty="0" err="1">
                <a:solidFill>
                  <a:schemeClr val="tx1"/>
                </a:solidFill>
              </a:rPr>
              <a:t>conventional</a:t>
            </a:r>
            <a:r>
              <a:rPr lang="fr-CH" sz="1200" dirty="0"/>
              <a:t>, </a:t>
            </a:r>
            <a:r>
              <a:rPr lang="fr-CH" sz="1200" dirty="0">
                <a:solidFill>
                  <a:schemeClr val="tx1"/>
                </a:solidFill>
              </a:rPr>
              <a:t>high-</a:t>
            </a:r>
            <a:r>
              <a:rPr lang="fr-CH" sz="1200" dirty="0" err="1">
                <a:solidFill>
                  <a:schemeClr val="tx1"/>
                </a:solidFill>
              </a:rPr>
              <a:t>quality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SCMs</a:t>
            </a:r>
            <a:r>
              <a:rPr lang="fr-CH" sz="1200" dirty="0">
                <a:solidFill>
                  <a:schemeClr val="tx1"/>
                </a:solidFill>
              </a:rPr>
              <a:t> are </a:t>
            </a:r>
            <a:r>
              <a:rPr lang="fr-CH" sz="1200" b="1" dirty="0" err="1">
                <a:solidFill>
                  <a:schemeClr val="tx1"/>
                </a:solidFill>
              </a:rPr>
              <a:t>fully</a:t>
            </a:r>
            <a:r>
              <a:rPr lang="fr-CH" sz="1200" b="1" dirty="0">
                <a:solidFill>
                  <a:schemeClr val="tx1"/>
                </a:solidFill>
              </a:rPr>
              <a:t> </a:t>
            </a:r>
            <a:r>
              <a:rPr lang="fr-CH" sz="1200" b="1" dirty="0" err="1">
                <a:solidFill>
                  <a:schemeClr val="tx1"/>
                </a:solidFill>
              </a:rPr>
              <a:t>used</a:t>
            </a:r>
            <a:endParaRPr lang="fr-CH" sz="1200" b="1" dirty="0">
              <a:solidFill>
                <a:schemeClr val="tx1"/>
              </a:solidFill>
            </a:endParaRPr>
          </a:p>
          <a:p>
            <a:pPr lvl="1"/>
            <a:r>
              <a:rPr lang="fr-CH" sz="1200" dirty="0">
                <a:solidFill>
                  <a:schemeClr val="tx1"/>
                </a:solidFill>
              </a:rPr>
              <a:t>Changes in </a:t>
            </a:r>
            <a:r>
              <a:rPr lang="fr-CH" sz="1200" dirty="0" err="1">
                <a:solidFill>
                  <a:schemeClr val="tx1"/>
                </a:solidFill>
              </a:rPr>
              <a:t>energy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sector</a:t>
            </a:r>
            <a:r>
              <a:rPr lang="fr-CH" sz="1200" dirty="0">
                <a:solidFill>
                  <a:schemeClr val="tx1"/>
                </a:solidFill>
              </a:rPr>
              <a:t> and </a:t>
            </a:r>
            <a:r>
              <a:rPr lang="fr-CH" sz="1200" dirty="0" err="1">
                <a:solidFill>
                  <a:schemeClr val="tx1"/>
                </a:solidFill>
              </a:rPr>
              <a:t>increased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steel</a:t>
            </a:r>
            <a:r>
              <a:rPr lang="fr-CH" sz="1200" dirty="0">
                <a:solidFill>
                  <a:schemeClr val="tx1"/>
                </a:solidFill>
              </a:rPr>
              <a:t>  </a:t>
            </a:r>
            <a:r>
              <a:rPr lang="fr-CH" sz="1200" dirty="0" err="1">
                <a:solidFill>
                  <a:schemeClr val="tx1"/>
                </a:solidFill>
              </a:rPr>
              <a:t>recycling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will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further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b="1" dirty="0" err="1">
                <a:solidFill>
                  <a:schemeClr val="tx1"/>
                </a:solidFill>
              </a:rPr>
              <a:t>reduce</a:t>
            </a:r>
            <a:r>
              <a:rPr lang="fr-CH" sz="1200" b="1" dirty="0">
                <a:solidFill>
                  <a:schemeClr val="tx1"/>
                </a:solidFill>
              </a:rPr>
              <a:t> </a:t>
            </a:r>
            <a:r>
              <a:rPr lang="fr-CH" sz="1200" b="1" dirty="0" err="1">
                <a:solidFill>
                  <a:schemeClr val="tx1"/>
                </a:solidFill>
              </a:rPr>
              <a:t>available</a:t>
            </a:r>
            <a:r>
              <a:rPr lang="fr-CH" sz="1200" b="1" dirty="0">
                <a:solidFill>
                  <a:schemeClr val="tx1"/>
                </a:solidFill>
              </a:rPr>
              <a:t> volumes</a:t>
            </a:r>
            <a:r>
              <a:rPr lang="fr-CH" sz="1200" dirty="0">
                <a:solidFill>
                  <a:schemeClr val="tx1"/>
                </a:solidFill>
              </a:rPr>
              <a:t> of </a:t>
            </a:r>
            <a:r>
              <a:rPr lang="fr-CH" sz="1200" dirty="0" err="1">
                <a:solidFill>
                  <a:schemeClr val="tx1"/>
                </a:solidFill>
              </a:rPr>
              <a:t>conventional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200" dirty="0" err="1">
                <a:solidFill>
                  <a:schemeClr val="tx1"/>
                </a:solidFill>
              </a:rPr>
              <a:t>SCMs</a:t>
            </a:r>
            <a:endParaRPr lang="fr-CH" sz="1200" dirty="0">
              <a:solidFill>
                <a:schemeClr val="tx1"/>
              </a:solidFill>
            </a:endParaRPr>
          </a:p>
          <a:p>
            <a:pPr marL="0" indent="272654">
              <a:buNone/>
            </a:pPr>
            <a:endParaRPr lang="fr-CH" sz="1200" b="1" dirty="0"/>
          </a:p>
          <a:p>
            <a:pPr marL="0" indent="272654">
              <a:buNone/>
            </a:pPr>
            <a:endParaRPr lang="fr-CH" sz="1200" b="1" dirty="0"/>
          </a:p>
          <a:p>
            <a:r>
              <a:rPr lang="fr-CH" sz="1400" b="1" dirty="0" err="1"/>
              <a:t>Opportunities</a:t>
            </a:r>
            <a:endParaRPr lang="fr-CH" sz="1400" b="1" dirty="0"/>
          </a:p>
          <a:p>
            <a:pPr marL="400050" indent="-228600">
              <a:buFont typeface="+mj-lt"/>
              <a:buAutoNum type="arabicPeriod"/>
            </a:pPr>
            <a:r>
              <a:rPr lang="fr-CH" sz="1200" dirty="0" err="1"/>
              <a:t>Increased</a:t>
            </a:r>
            <a:r>
              <a:rPr lang="fr-CH" sz="1200" dirty="0"/>
              <a:t> use of </a:t>
            </a:r>
            <a:r>
              <a:rPr lang="fr-CH" sz="1200" b="1" dirty="0" err="1"/>
              <a:t>primary</a:t>
            </a:r>
            <a:r>
              <a:rPr lang="fr-CH" sz="1200" b="1" dirty="0"/>
              <a:t> </a:t>
            </a:r>
            <a:r>
              <a:rPr lang="fr-CH" sz="1200" b="1" dirty="0" err="1"/>
              <a:t>sourced</a:t>
            </a:r>
            <a:r>
              <a:rPr lang="fr-CH" sz="1200" b="1" dirty="0"/>
              <a:t> </a:t>
            </a:r>
            <a:r>
              <a:rPr lang="fr-CH" sz="1200" b="1" dirty="0" err="1"/>
              <a:t>SCMs</a:t>
            </a:r>
            <a:r>
              <a:rPr lang="fr-CH" sz="1200" dirty="0"/>
              <a:t> (</a:t>
            </a:r>
            <a:r>
              <a:rPr lang="fr-CH" sz="1200" dirty="0" err="1"/>
              <a:t>limestone</a:t>
            </a:r>
            <a:r>
              <a:rPr lang="fr-CH" sz="1200" dirty="0"/>
              <a:t>, </a:t>
            </a:r>
            <a:r>
              <a:rPr lang="fr-CH" sz="1200" dirty="0" err="1"/>
              <a:t>natural</a:t>
            </a:r>
            <a:r>
              <a:rPr lang="fr-CH" sz="1200" dirty="0"/>
              <a:t> </a:t>
            </a:r>
            <a:r>
              <a:rPr lang="fr-CH" sz="1200" dirty="0" err="1"/>
              <a:t>pozzolans</a:t>
            </a:r>
            <a:r>
              <a:rPr lang="fr-CH" sz="1200" dirty="0"/>
              <a:t>, </a:t>
            </a:r>
            <a:r>
              <a:rPr lang="fr-CH" sz="1200" dirty="0" err="1"/>
              <a:t>calcined</a:t>
            </a:r>
            <a:r>
              <a:rPr lang="fr-CH" sz="1200" dirty="0"/>
              <a:t> </a:t>
            </a:r>
            <a:r>
              <a:rPr lang="fr-CH" sz="1200" dirty="0" err="1"/>
              <a:t>clays</a:t>
            </a:r>
            <a:r>
              <a:rPr lang="fr-CH" sz="1200" dirty="0"/>
              <a:t>)</a:t>
            </a:r>
          </a:p>
          <a:p>
            <a:pPr marL="400050" indent="-228600">
              <a:buFont typeface="+mj-lt"/>
              <a:buAutoNum type="arabicPeriod"/>
            </a:pPr>
            <a:r>
              <a:rPr lang="fr-CH" sz="1200" dirty="0" err="1"/>
              <a:t>Improve</a:t>
            </a:r>
            <a:r>
              <a:rPr lang="fr-CH" sz="1200" dirty="0"/>
              <a:t> the </a:t>
            </a:r>
            <a:r>
              <a:rPr lang="fr-CH" sz="1200" dirty="0" err="1"/>
              <a:t>quality</a:t>
            </a:r>
            <a:r>
              <a:rPr lang="fr-CH" sz="1200" dirty="0"/>
              <a:t> of </a:t>
            </a:r>
            <a:r>
              <a:rPr lang="fr-CH" sz="1200" dirty="0" err="1"/>
              <a:t>unused</a:t>
            </a:r>
            <a:r>
              <a:rPr lang="fr-CH" sz="1200" dirty="0"/>
              <a:t> </a:t>
            </a:r>
            <a:r>
              <a:rPr lang="fr-CH" sz="1200" dirty="0" err="1"/>
              <a:t>conventional</a:t>
            </a:r>
            <a:r>
              <a:rPr lang="fr-CH" sz="1200" dirty="0"/>
              <a:t> </a:t>
            </a:r>
            <a:r>
              <a:rPr lang="fr-CH" sz="1200" dirty="0" err="1"/>
              <a:t>SCMs</a:t>
            </a:r>
            <a:r>
              <a:rPr lang="fr-CH" sz="1200" dirty="0"/>
              <a:t> (</a:t>
            </a:r>
            <a:r>
              <a:rPr lang="fr-CH" sz="1200" dirty="0" err="1"/>
              <a:t>fly</a:t>
            </a:r>
            <a:r>
              <a:rPr lang="fr-CH" sz="1200" dirty="0"/>
              <a:t> </a:t>
            </a:r>
            <a:r>
              <a:rPr lang="fr-CH" sz="1200" dirty="0" err="1"/>
              <a:t>ashes</a:t>
            </a:r>
            <a:r>
              <a:rPr lang="fr-CH" sz="1200" dirty="0"/>
              <a:t>…)</a:t>
            </a:r>
          </a:p>
          <a:p>
            <a:pPr marL="400050" indent="-228600">
              <a:buFont typeface="+mj-lt"/>
              <a:buAutoNum type="arabicPeriod"/>
            </a:pPr>
            <a:r>
              <a:rPr lang="fr-CH" sz="1200" dirty="0" err="1"/>
              <a:t>Resolve</a:t>
            </a:r>
            <a:r>
              <a:rPr lang="fr-CH" sz="1200" dirty="0"/>
              <a:t> challenges and </a:t>
            </a:r>
            <a:r>
              <a:rPr lang="fr-CH" sz="1200" dirty="0" err="1"/>
              <a:t>create</a:t>
            </a:r>
            <a:r>
              <a:rPr lang="fr-CH" sz="1200" dirty="0"/>
              <a:t> </a:t>
            </a:r>
            <a:r>
              <a:rPr lang="fr-CH" sz="1200" dirty="0" err="1"/>
              <a:t>opportunities</a:t>
            </a:r>
            <a:r>
              <a:rPr lang="fr-CH" sz="1200" dirty="0"/>
              <a:t> for use of «</a:t>
            </a:r>
            <a:r>
              <a:rPr lang="fr-CH" sz="1200" b="1" dirty="0" err="1"/>
              <a:t>other</a:t>
            </a:r>
            <a:r>
              <a:rPr lang="fr-CH" sz="1200" b="1" dirty="0"/>
              <a:t> </a:t>
            </a:r>
            <a:r>
              <a:rPr lang="fr-CH" sz="1200" b="1" dirty="0" err="1"/>
              <a:t>residues</a:t>
            </a:r>
            <a:r>
              <a:rPr lang="fr-CH" sz="1200" dirty="0"/>
              <a:t>» </a:t>
            </a:r>
          </a:p>
          <a:p>
            <a:endParaRPr lang="fr-CH" sz="12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0" y="1327637"/>
            <a:ext cx="4208388" cy="330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TextBox 4095"/>
          <p:cNvSpPr txBox="1"/>
          <p:nvPr/>
        </p:nvSpPr>
        <p:spPr>
          <a:xfrm>
            <a:off x="1752600" y="4802336"/>
            <a:ext cx="21259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dirty="0"/>
              <a:t>[Main sources: USGS, CSI-GNR, UNEP, IAI]</a:t>
            </a:r>
            <a:endParaRPr lang="nl-BE" sz="9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64088" y="2925550"/>
            <a:ext cx="2499608" cy="1259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2654">
              <a:buNone/>
            </a:pPr>
            <a:endParaRPr lang="nl-BE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FAEDC-6F2F-4EC2-B170-744BE5D10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opportunities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</a:t>
            </a:r>
            <a:r>
              <a:rPr lang="nl-BE" dirty="0" err="1"/>
              <a:t>SCMs</a:t>
            </a:r>
            <a:r>
              <a:rPr lang="nl-BE" dirty="0"/>
              <a:t> in </a:t>
            </a:r>
            <a:r>
              <a:rPr lang="nl-BE" dirty="0" err="1"/>
              <a:t>blended</a:t>
            </a:r>
            <a:r>
              <a:rPr lang="nl-BE" dirty="0"/>
              <a:t> </a:t>
            </a:r>
            <a:r>
              <a:rPr lang="nl-BE" dirty="0" err="1"/>
              <a:t>cements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988462" y="1379711"/>
            <a:ext cx="3719918" cy="3456657"/>
          </a:xfrm>
        </p:spPr>
        <p:txBody>
          <a:bodyPr>
            <a:normAutofit/>
          </a:bodyPr>
          <a:lstStyle/>
          <a:p>
            <a:pPr marL="128588" indent="-128588"/>
            <a:r>
              <a:rPr lang="fr-CH" sz="1400" b="1" dirty="0">
                <a:solidFill>
                  <a:schemeClr val="bg1">
                    <a:lumMod val="50000"/>
                  </a:schemeClr>
                </a:solidFill>
              </a:rPr>
              <a:t>Challenge</a:t>
            </a:r>
          </a:p>
          <a:p>
            <a:pPr lvl="1"/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Most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conventional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, high-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SCMs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fully</a:t>
            </a:r>
            <a:r>
              <a:rPr lang="fr-CH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used</a:t>
            </a:r>
            <a:endParaRPr lang="fr-CH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Changes in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increased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steel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recycling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further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reduce</a:t>
            </a:r>
            <a:r>
              <a:rPr lang="fr-CH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fr-CH" sz="1200" b="1" dirty="0">
                <a:solidFill>
                  <a:schemeClr val="bg1">
                    <a:lumMod val="50000"/>
                  </a:schemeClr>
                </a:solidFill>
              </a:rPr>
              <a:t> volumes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conventional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SCMs</a:t>
            </a:r>
            <a:endParaRPr lang="fr-CH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272654">
              <a:buNone/>
            </a:pPr>
            <a:endParaRPr lang="fr-CH" sz="1200" b="1" dirty="0"/>
          </a:p>
          <a:p>
            <a:pPr marL="0" indent="272654">
              <a:buNone/>
            </a:pPr>
            <a:endParaRPr lang="fr-CH" sz="1200" b="1" dirty="0"/>
          </a:p>
          <a:p>
            <a:r>
              <a:rPr lang="fr-CH" sz="1400" b="1" dirty="0" err="1">
                <a:solidFill>
                  <a:schemeClr val="bg1">
                    <a:lumMod val="50000"/>
                  </a:schemeClr>
                </a:solidFill>
              </a:rPr>
              <a:t>Opportunities</a:t>
            </a:r>
            <a:endParaRPr lang="fr-CH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400050" indent="-228600">
              <a:buFont typeface="+mj-lt"/>
              <a:buAutoNum type="arabicPeriod"/>
            </a:pP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Increased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use of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fr-CH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sourced</a:t>
            </a:r>
            <a:r>
              <a:rPr lang="fr-CH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b="1" dirty="0" err="1">
                <a:solidFill>
                  <a:schemeClr val="bg1">
                    <a:lumMod val="50000"/>
                  </a:schemeClr>
                </a:solidFill>
              </a:rPr>
              <a:t>SCMs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limestone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natural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pozzolans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calcined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clays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400050" indent="-228600">
              <a:buFont typeface="+mj-lt"/>
              <a:buAutoNum type="arabicPeriod"/>
            </a:pP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unused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conventional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SCMs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fly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50000"/>
                  </a:schemeClr>
                </a:solidFill>
              </a:rPr>
              <a:t>ashes</a:t>
            </a: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…)</a:t>
            </a:r>
          </a:p>
          <a:p>
            <a:pPr marL="400050" indent="-228600">
              <a:buFont typeface="+mj-lt"/>
              <a:buAutoNum type="arabicPeriod"/>
            </a:pPr>
            <a:r>
              <a:rPr lang="fr-CH" sz="1200" dirty="0" err="1"/>
              <a:t>Resolve</a:t>
            </a:r>
            <a:r>
              <a:rPr lang="fr-CH" sz="1200" dirty="0"/>
              <a:t> challenges and </a:t>
            </a:r>
            <a:r>
              <a:rPr lang="fr-CH" sz="1200" dirty="0" err="1"/>
              <a:t>create</a:t>
            </a:r>
            <a:r>
              <a:rPr lang="fr-CH" sz="1200" dirty="0"/>
              <a:t> </a:t>
            </a:r>
            <a:r>
              <a:rPr lang="fr-CH" sz="1200" dirty="0" err="1"/>
              <a:t>opportunities</a:t>
            </a:r>
            <a:r>
              <a:rPr lang="fr-CH" sz="1200" dirty="0"/>
              <a:t> for use of «</a:t>
            </a:r>
            <a:r>
              <a:rPr lang="fr-CH" sz="1200" b="1" dirty="0" err="1"/>
              <a:t>other</a:t>
            </a:r>
            <a:r>
              <a:rPr lang="fr-CH" sz="1200" b="1" dirty="0"/>
              <a:t> </a:t>
            </a:r>
            <a:r>
              <a:rPr lang="fr-CH" sz="1200" b="1" dirty="0" err="1"/>
              <a:t>residues</a:t>
            </a:r>
            <a:r>
              <a:rPr lang="fr-CH" sz="1200" dirty="0"/>
              <a:t>» </a:t>
            </a:r>
          </a:p>
          <a:p>
            <a:endParaRPr lang="fr-CH" sz="12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0" y="1327637"/>
            <a:ext cx="4208388" cy="330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TextBox 4095"/>
          <p:cNvSpPr txBox="1"/>
          <p:nvPr/>
        </p:nvSpPr>
        <p:spPr>
          <a:xfrm>
            <a:off x="1752600" y="4802336"/>
            <a:ext cx="21259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dirty="0"/>
              <a:t>[Main sources: USGS, CSI-GNR, UNEP, IAI]</a:t>
            </a:r>
            <a:endParaRPr lang="nl-BE" sz="9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64088" y="2925550"/>
            <a:ext cx="2499608" cy="1259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2654">
              <a:buNone/>
            </a:pPr>
            <a:endParaRPr lang="nl-BE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F66D8-F634-4477-B69E-4C038E1C7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Reactivity</a:t>
            </a:r>
            <a:r>
              <a:rPr lang="nl-BE" dirty="0"/>
              <a:t> as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7" y="1388008"/>
            <a:ext cx="4005263" cy="28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5162" y="4191931"/>
            <a:ext cx="820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latin typeface="+mj-lt"/>
              </a:rPr>
              <a:t>[EC, 2014]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275" y="1396334"/>
            <a:ext cx="18217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500" b="1" dirty="0">
                <a:solidFill>
                  <a:schemeClr val="accent1"/>
                </a:solidFill>
                <a:latin typeface="+mj-lt"/>
              </a:rPr>
              <a:t>SCM </a:t>
            </a:r>
            <a:r>
              <a:rPr lang="nl-BE" sz="1500" b="1" dirty="0" err="1">
                <a:solidFill>
                  <a:schemeClr val="accent1"/>
                </a:solidFill>
                <a:latin typeface="+mj-lt"/>
              </a:rPr>
              <a:t>reactivity</a:t>
            </a:r>
            <a:r>
              <a:rPr lang="nl-BE" sz="1500" b="1" dirty="0">
                <a:solidFill>
                  <a:schemeClr val="accent1"/>
                </a:solidFill>
                <a:latin typeface="+mj-lt"/>
              </a:rPr>
              <a:t> is </a:t>
            </a:r>
            <a:r>
              <a:rPr lang="nl-BE" sz="1500" b="1" dirty="0" err="1">
                <a:solidFill>
                  <a:schemeClr val="accent1"/>
                </a:solidFill>
                <a:latin typeface="+mj-lt"/>
              </a:rPr>
              <a:t>key</a:t>
            </a:r>
            <a:endParaRPr lang="nl-BE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557" y="1706999"/>
            <a:ext cx="3657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</a:rPr>
              <a:t>(</a:t>
            </a:r>
            <a:r>
              <a:rPr lang="nl-BE" sz="1400" dirty="0" err="1">
                <a:latin typeface="+mj-lt"/>
              </a:rPr>
              <a:t>Early</a:t>
            </a:r>
            <a:r>
              <a:rPr lang="nl-BE" sz="1400" dirty="0">
                <a:latin typeface="+mj-lt"/>
              </a:rPr>
              <a:t> </a:t>
            </a:r>
            <a:r>
              <a:rPr lang="nl-BE" sz="1400" dirty="0" err="1">
                <a:latin typeface="+mj-lt"/>
              </a:rPr>
              <a:t>age</a:t>
            </a:r>
            <a:r>
              <a:rPr lang="nl-BE" sz="1400" dirty="0">
                <a:latin typeface="+mj-lt"/>
              </a:rPr>
              <a:t>) </a:t>
            </a:r>
            <a:r>
              <a:rPr lang="nl-BE" sz="1400" dirty="0" err="1">
                <a:latin typeface="+mj-lt"/>
              </a:rPr>
              <a:t>strength</a:t>
            </a:r>
            <a:r>
              <a:rPr lang="nl-BE" sz="1400" dirty="0">
                <a:latin typeface="+mj-lt"/>
              </a:rPr>
              <a:t> development</a:t>
            </a: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+mj-lt"/>
              </a:rPr>
              <a:t>Microstructure</a:t>
            </a:r>
            <a:r>
              <a:rPr lang="nl-BE" sz="1400" dirty="0">
                <a:latin typeface="+mj-lt"/>
              </a:rPr>
              <a:t> development</a:t>
            </a: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+mj-lt"/>
              </a:rPr>
              <a:t>Durability</a:t>
            </a:r>
            <a:endParaRPr lang="nl-BE" sz="1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58054" y="1346101"/>
            <a:ext cx="0" cy="751694"/>
          </a:xfrm>
          <a:prstGeom prst="line">
            <a:avLst/>
          </a:prstGeom>
          <a:solidFill>
            <a:srgbClr val="34A3DC"/>
          </a:solidFill>
          <a:ln w="285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02495" y="1873826"/>
            <a:ext cx="594066" cy="447936"/>
          </a:xfrm>
          <a:prstGeom prst="line">
            <a:avLst/>
          </a:prstGeom>
          <a:solidFill>
            <a:srgbClr val="34A3DC"/>
          </a:solidFill>
          <a:ln w="285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732240" y="1538049"/>
            <a:ext cx="432048" cy="601653"/>
          </a:xfrm>
          <a:prstGeom prst="line">
            <a:avLst/>
          </a:prstGeom>
          <a:solidFill>
            <a:srgbClr val="34A3DC"/>
          </a:solidFill>
          <a:ln w="285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109490-9127-4EA2-BC42-936EDD68285B}"/>
              </a:ext>
            </a:extLst>
          </p:cNvPr>
          <p:cNvSpPr txBox="1"/>
          <p:nvPr/>
        </p:nvSpPr>
        <p:spPr>
          <a:xfrm>
            <a:off x="733503" y="2553385"/>
            <a:ext cx="2116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500" b="1" dirty="0">
                <a:solidFill>
                  <a:schemeClr val="accent1"/>
                </a:solidFill>
                <a:latin typeface="+mj-lt"/>
              </a:rPr>
              <a:t>How </a:t>
            </a:r>
            <a:r>
              <a:rPr lang="nl-BE" sz="1500" b="1" dirty="0" err="1">
                <a:solidFill>
                  <a:schemeClr val="accent1"/>
                </a:solidFill>
                <a:latin typeface="+mj-lt"/>
              </a:rPr>
              <a:t>to</a:t>
            </a:r>
            <a:r>
              <a:rPr lang="nl-BE" sz="15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BE" sz="1500" b="1" dirty="0" err="1">
                <a:solidFill>
                  <a:schemeClr val="accent1"/>
                </a:solidFill>
                <a:latin typeface="+mj-lt"/>
              </a:rPr>
              <a:t>tailor</a:t>
            </a:r>
            <a:r>
              <a:rPr lang="nl-BE" sz="15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BE" sz="1500" b="1" dirty="0" err="1">
                <a:solidFill>
                  <a:schemeClr val="accent1"/>
                </a:solidFill>
                <a:latin typeface="+mj-lt"/>
              </a:rPr>
              <a:t>reactivity</a:t>
            </a:r>
            <a:r>
              <a:rPr lang="nl-BE" sz="15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D16EC-E265-4E8B-9C9D-AAF665C0CCF0}"/>
              </a:ext>
            </a:extLst>
          </p:cNvPr>
          <p:cNvSpPr txBox="1"/>
          <p:nvPr/>
        </p:nvSpPr>
        <p:spPr>
          <a:xfrm>
            <a:off x="589557" y="2814158"/>
            <a:ext cx="3657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+mj-lt"/>
              </a:rPr>
              <a:t>Grinding</a:t>
            </a:r>
            <a:r>
              <a:rPr lang="nl-BE" sz="1400" dirty="0">
                <a:latin typeface="+mj-lt"/>
              </a:rPr>
              <a:t>/</a:t>
            </a:r>
            <a:r>
              <a:rPr lang="nl-BE" sz="1400" dirty="0" err="1">
                <a:latin typeface="+mj-lt"/>
              </a:rPr>
              <a:t>milling</a:t>
            </a:r>
            <a:endParaRPr lang="nl-BE" sz="1400" dirty="0">
              <a:latin typeface="+mj-lt"/>
            </a:endParaRP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+mj-lt"/>
              </a:rPr>
              <a:t>Thermal</a:t>
            </a:r>
            <a:r>
              <a:rPr lang="nl-BE" sz="1400" dirty="0">
                <a:latin typeface="+mj-lt"/>
              </a:rPr>
              <a:t> </a:t>
            </a:r>
            <a:r>
              <a:rPr lang="nl-BE" sz="1400" dirty="0" err="1">
                <a:latin typeface="+mj-lt"/>
              </a:rPr>
              <a:t>activation</a:t>
            </a:r>
            <a:endParaRPr lang="nl-BE" sz="1400" dirty="0">
              <a:latin typeface="+mj-lt"/>
            </a:endParaRPr>
          </a:p>
          <a:p>
            <a:pPr marL="342900" lvl="1" indent="-1714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</a:rPr>
              <a:t>Chemical </a:t>
            </a:r>
            <a:r>
              <a:rPr lang="nl-BE" sz="1400" dirty="0" err="1">
                <a:latin typeface="+mj-lt"/>
              </a:rPr>
              <a:t>activation</a:t>
            </a:r>
            <a:r>
              <a:rPr lang="nl-BE" sz="1400" dirty="0">
                <a:latin typeface="+mj-lt"/>
              </a:rPr>
              <a:t> (pH, counter-anion)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432BBF-83A9-44D7-8523-CA2472722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RILEM TC 267 TRM – Tests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reactivity</a:t>
            </a:r>
            <a:r>
              <a:rPr lang="nl-BE" dirty="0"/>
              <a:t> of </a:t>
            </a:r>
            <a:r>
              <a:rPr lang="nl-BE" dirty="0" err="1"/>
              <a:t>SCMs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223172"/>
          </a:xfrm>
        </p:spPr>
        <p:txBody>
          <a:bodyPr/>
          <a:lstStyle/>
          <a:p>
            <a:r>
              <a:rPr lang="nl-BE" sz="1600" dirty="0"/>
              <a:t>Background</a:t>
            </a:r>
          </a:p>
          <a:p>
            <a:pPr lvl="1"/>
            <a:r>
              <a:rPr lang="nl-BE" sz="1400" dirty="0"/>
              <a:t>Generally </a:t>
            </a:r>
            <a:r>
              <a:rPr lang="nl-BE" sz="1400" dirty="0" err="1"/>
              <a:t>perceived</a:t>
            </a:r>
            <a:r>
              <a:rPr lang="nl-BE" sz="1400" dirty="0"/>
              <a:t> </a:t>
            </a:r>
            <a:r>
              <a:rPr lang="nl-BE" sz="1400" dirty="0" err="1"/>
              <a:t>lack</a:t>
            </a:r>
            <a:r>
              <a:rPr lang="nl-BE" sz="1400" dirty="0"/>
              <a:t> of </a:t>
            </a:r>
            <a:r>
              <a:rPr lang="nl-BE" sz="1400" dirty="0" err="1"/>
              <a:t>reliable</a:t>
            </a:r>
            <a:r>
              <a:rPr lang="nl-BE" sz="1400" dirty="0"/>
              <a:t> and relevant test </a:t>
            </a:r>
            <a:r>
              <a:rPr lang="nl-BE" sz="1400" dirty="0" err="1"/>
              <a:t>methods</a:t>
            </a:r>
            <a:r>
              <a:rPr lang="nl-BE" sz="1400" dirty="0"/>
              <a:t> in </a:t>
            </a:r>
            <a:r>
              <a:rPr lang="nl-BE" sz="1400" dirty="0" err="1"/>
              <a:t>standards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</a:t>
            </a:r>
            <a:r>
              <a:rPr lang="nl-BE" sz="1400" dirty="0" err="1"/>
              <a:t>rapidly</a:t>
            </a:r>
            <a:r>
              <a:rPr lang="nl-BE" sz="1400" dirty="0"/>
              <a:t> </a:t>
            </a:r>
            <a:r>
              <a:rPr lang="nl-BE" sz="1400" dirty="0" err="1"/>
              <a:t>assess</a:t>
            </a:r>
            <a:r>
              <a:rPr lang="nl-BE" sz="1400" dirty="0"/>
              <a:t>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 err="1"/>
              <a:t>reactivity</a:t>
            </a:r>
            <a:r>
              <a:rPr lang="nl-BE" sz="1400" dirty="0"/>
              <a:t> of a </a:t>
            </a:r>
            <a:r>
              <a:rPr lang="nl-BE" sz="1400" dirty="0" err="1"/>
              <a:t>wide</a:t>
            </a:r>
            <a:r>
              <a:rPr lang="nl-BE" sz="1400" dirty="0"/>
              <a:t> range of </a:t>
            </a:r>
            <a:r>
              <a:rPr lang="nl-BE" sz="1400" dirty="0" err="1"/>
              <a:t>SCMs</a:t>
            </a:r>
            <a:endParaRPr lang="nl-BE" sz="1400" dirty="0"/>
          </a:p>
          <a:p>
            <a:pPr lvl="1"/>
            <a:r>
              <a:rPr lang="nl-BE" sz="1400" dirty="0" err="1"/>
              <a:t>Variety</a:t>
            </a:r>
            <a:r>
              <a:rPr lang="nl-BE" sz="1400" dirty="0"/>
              <a:t> of </a:t>
            </a:r>
            <a:r>
              <a:rPr lang="nl-BE" sz="1400" dirty="0" err="1"/>
              <a:t>promising</a:t>
            </a:r>
            <a:r>
              <a:rPr lang="nl-BE" sz="1400" dirty="0"/>
              <a:t> tests </a:t>
            </a:r>
            <a:r>
              <a:rPr lang="nl-BE" sz="1400" dirty="0" err="1"/>
              <a:t>being</a:t>
            </a:r>
            <a:r>
              <a:rPr lang="nl-BE" sz="1400" dirty="0"/>
              <a:t> </a:t>
            </a:r>
            <a:r>
              <a:rPr lang="nl-BE" sz="1400" dirty="0" err="1"/>
              <a:t>used</a:t>
            </a:r>
            <a:r>
              <a:rPr lang="nl-BE" sz="1400" dirty="0"/>
              <a:t>/</a:t>
            </a:r>
            <a:r>
              <a:rPr lang="nl-BE" sz="1400" dirty="0" err="1"/>
              <a:t>developed</a:t>
            </a:r>
            <a:r>
              <a:rPr lang="nl-BE" sz="1400" dirty="0"/>
              <a:t> in a </a:t>
            </a:r>
            <a:r>
              <a:rPr lang="nl-BE" sz="1400" dirty="0" err="1"/>
              <a:t>number</a:t>
            </a:r>
            <a:r>
              <a:rPr lang="nl-BE" sz="1400" dirty="0"/>
              <a:t> of </a:t>
            </a:r>
            <a:r>
              <a:rPr lang="nl-BE" sz="1400" dirty="0" err="1"/>
              <a:t>laboratories</a:t>
            </a:r>
            <a:r>
              <a:rPr lang="nl-BE" sz="1400" dirty="0"/>
              <a:t> (</a:t>
            </a:r>
            <a:r>
              <a:rPr lang="nl-BE" sz="1400" dirty="0" err="1"/>
              <a:t>a.o</a:t>
            </a:r>
            <a:r>
              <a:rPr lang="nl-BE" sz="1400" dirty="0"/>
              <a:t>. </a:t>
            </a:r>
            <a:r>
              <a:rPr lang="nl-BE" sz="1400" dirty="0" err="1"/>
              <a:t>calorimetry</a:t>
            </a:r>
            <a:r>
              <a:rPr lang="nl-BE" sz="1400" dirty="0"/>
              <a:t>, </a:t>
            </a:r>
            <a:r>
              <a:rPr lang="nl-BE" sz="1400" dirty="0" err="1"/>
              <a:t>chemical</a:t>
            </a:r>
            <a:r>
              <a:rPr lang="nl-BE" sz="1400" dirty="0"/>
              <a:t> </a:t>
            </a:r>
            <a:r>
              <a:rPr lang="nl-BE" sz="1400" dirty="0" err="1"/>
              <a:t>shrinkage</a:t>
            </a:r>
            <a:r>
              <a:rPr lang="nl-BE" sz="1400" dirty="0"/>
              <a:t>, </a:t>
            </a:r>
            <a:r>
              <a:rPr lang="nl-BE" sz="1400" dirty="0" err="1"/>
              <a:t>bound</a:t>
            </a:r>
            <a:r>
              <a:rPr lang="nl-BE" sz="1400" dirty="0"/>
              <a:t> water content</a:t>
            </a:r>
            <a:r>
              <a:rPr lang="nl-BE" dirty="0"/>
              <a:t>)</a:t>
            </a:r>
          </a:p>
          <a:p>
            <a:pPr lvl="1"/>
            <a:endParaRPr lang="nl-BE" sz="1200" dirty="0"/>
          </a:p>
          <a:p>
            <a:r>
              <a:rPr lang="nl-BE" sz="1600" dirty="0"/>
              <a:t>Scope</a:t>
            </a:r>
            <a:endParaRPr lang="nl-BE" sz="2400" dirty="0"/>
          </a:p>
          <a:p>
            <a:pPr lvl="1"/>
            <a:r>
              <a:rPr lang="en-GB" sz="1400" dirty="0"/>
              <a:t>Evaluation of the most promising new methods across a wide range of SCMs and comparing these to existing reactivity test methods</a:t>
            </a:r>
          </a:p>
          <a:p>
            <a:pPr lvl="1"/>
            <a:endParaRPr lang="en-GB" sz="1200" dirty="0"/>
          </a:p>
          <a:p>
            <a:r>
              <a:rPr lang="en-GB" sz="1600" dirty="0"/>
              <a:t>Main outcomes</a:t>
            </a:r>
            <a:endParaRPr lang="nl-BE" sz="1600" dirty="0"/>
          </a:p>
          <a:p>
            <a:pPr lvl="1"/>
            <a:r>
              <a:rPr lang="en-GB" sz="1400" dirty="0"/>
              <a:t>Pre-standard for reactivity testing of SCMs designed to correlate with strength development and to include slags and combinations of SCMs in addition to pure pozzolans  </a:t>
            </a:r>
            <a:endParaRPr lang="nl-BE" sz="1400" dirty="0"/>
          </a:p>
          <a:p>
            <a:pPr lvl="1"/>
            <a:r>
              <a:rPr lang="en-GB" sz="1400" dirty="0"/>
              <a:t>Knowledge transfer and communication of findings to research and standardisation communities</a:t>
            </a:r>
            <a:endParaRPr lang="nl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18417-A67A-42EA-88FB-C445EB507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57150"/>
            <a:ext cx="2112646" cy="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TO_ppt_16-9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VITO_ppt_16-9</Template>
  <TotalTime>1719</TotalTime>
  <Words>2067</Words>
  <Application>Microsoft Office PowerPoint</Application>
  <PresentationFormat>On-screen Show (16:9)</PresentationFormat>
  <Paragraphs>708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Lucida Grande</vt:lpstr>
      <vt:lpstr>Tahoma</vt:lpstr>
      <vt:lpstr>Times New Roman</vt:lpstr>
      <vt:lpstr>Trebuchet MS</vt:lpstr>
      <vt:lpstr>Wingdings</vt:lpstr>
      <vt:lpstr>VITO_ppt_16-9</vt:lpstr>
      <vt:lpstr>Reactivity of non-ferrous metallurgical slags and sludges measured by the RILEM R3 test</vt:lpstr>
      <vt:lpstr>Abating Climate Change</vt:lpstr>
      <vt:lpstr>Public awareness and Pressure is Rising</vt:lpstr>
      <vt:lpstr>SCMs and cement CO2</vt:lpstr>
      <vt:lpstr>SCMs and cement CO2</vt:lpstr>
      <vt:lpstr>Challenges and opportunities for Use of SCMs in blended cements</vt:lpstr>
      <vt:lpstr>Challenges and opportunities for Use of SCMs in blended cements</vt:lpstr>
      <vt:lpstr>Reactivity as key to performance</vt:lpstr>
      <vt:lpstr>RILEM TC 267 TRM – Tests for reactivity of SCMs</vt:lpstr>
      <vt:lpstr>RILEM TC TRM – Tests for reactivity of SCMs</vt:lpstr>
      <vt:lpstr>Phase 1 – Materials and methods</vt:lpstr>
      <vt:lpstr>Phase 1 – Pozzolanic reactivity tests</vt:lpstr>
      <vt:lpstr>Overall evaluation of reactivity test methods</vt:lpstr>
      <vt:lpstr>The R3 test – the method</vt:lpstr>
      <vt:lpstr>Phenomenological relationships – the H2O link</vt:lpstr>
      <vt:lpstr>Some insights from Thermodynamics</vt:lpstr>
      <vt:lpstr>the H2O link</vt:lpstr>
      <vt:lpstr>Reactivity of Treated non-ferrous metallurgical slags and sludges</vt:lpstr>
      <vt:lpstr>Materials and methods</vt:lpstr>
      <vt:lpstr>R3 Reactivity test results</vt:lpstr>
      <vt:lpstr>XRD/TGA identification of reaction products</vt:lpstr>
      <vt:lpstr>Reaction mechanisms of non-ferrous slags and sludges</vt:lpstr>
      <vt:lpstr>Summary and perspectives</vt:lpstr>
      <vt:lpstr>Thank you for your attention!</vt:lpstr>
    </vt:vector>
  </TitlesOfParts>
  <Company>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Cementitious Materials – Quo Vadis?</dc:title>
  <dc:creator>Snellings Ruben</dc:creator>
  <cp:lastModifiedBy>Snellings Ruben</cp:lastModifiedBy>
  <cp:revision>42</cp:revision>
  <dcterms:created xsi:type="dcterms:W3CDTF">2019-02-27T20:04:55Z</dcterms:created>
  <dcterms:modified xsi:type="dcterms:W3CDTF">2019-04-04T07:08:13Z</dcterms:modified>
</cp:coreProperties>
</file>